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pos="211" userDrawn="1">
          <p15:clr>
            <a:srgbClr val="A4A3A4"/>
          </p15:clr>
        </p15:guide>
        <p15:guide id="2" orient="horz" pos="368" userDrawn="1">
          <p15:clr>
            <a:srgbClr val="A4A3A4"/>
          </p15:clr>
        </p15:guide>
        <p15:guide id="3" orient="horz" pos="408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00CC"/>
    <a:srgbClr val="3366FF"/>
    <a:srgbClr val="0099FF"/>
    <a:srgbClr val="003399"/>
    <a:srgbClr val="00FFFF"/>
    <a:srgbClr val="FF0066"/>
    <a:srgbClr val="FF00FF"/>
    <a:srgbClr val="740074"/>
    <a:srgbClr val="990099"/>
    <a:srgbClr val="00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025" autoAdjust="0"/>
    <p:restoredTop sz="94660"/>
  </p:normalViewPr>
  <p:slideViewPr>
    <p:cSldViewPr snapToGrid="0">
      <p:cViewPr>
        <p:scale>
          <a:sx n="62" d="100"/>
          <a:sy n="62" d="100"/>
        </p:scale>
        <p:origin x="-370" y="29"/>
      </p:cViewPr>
      <p:guideLst>
        <p:guide orient="horz" pos="368"/>
        <p:guide orient="horz" pos="4088"/>
        <p:guide pos="21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3035F8C-AD9C-4189-B3B7-758BF43293FF}" type="datetimeFigureOut">
              <a:rPr lang="ru-RU" smtClean="0"/>
              <a:t>30.10.2024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08F140F-CAC1-4010-A961-BCBCF26A71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67322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8F140F-CAC1-4010-A961-BCBCF26A7198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96167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8F140F-CAC1-4010-A961-BCBCF26A7198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30806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8F140F-CAC1-4010-A961-BCBCF26A7198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619897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8F140F-CAC1-4010-A961-BCBCF26A7198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615772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8F140F-CAC1-4010-A961-BCBCF26A7198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888604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8F140F-CAC1-4010-A961-BCBCF26A7198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363051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8F140F-CAC1-4010-A961-BCBCF26A7198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96855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8F140F-CAC1-4010-A961-BCBCF26A7198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768039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8F140F-CAC1-4010-A961-BCBCF26A7198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34650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15AB54-DDCA-4ED4-A741-BF3B0DDC4CED}" type="datetimeFigureOut">
              <a:rPr lang="ru-RU" smtClean="0"/>
              <a:t>30.10.2024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39CA9-BC9F-4FE3-8479-34C5D628F658}" type="slidenum">
              <a:rPr lang="ru-RU" smtClean="0"/>
              <a:t>‹#›</a:t>
            </a:fld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19000"/>
                    </a14:imgEffect>
                    <a14:imgEffect>
                      <a14:colorTemperature colorTemp="4284"/>
                    </a14:imgEffect>
                    <a14:imgEffect>
                      <a14:brightnessContrast bright="-5000" contrast="-2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628650" y="0"/>
            <a:ext cx="13716000" cy="685800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4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284"/>
                    </a14:imgEffect>
                    <a14:imgEffect>
                      <a14:brightnessContrast bright="-5000" contrast="-2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628650" y="0"/>
            <a:ext cx="13716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81814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 userDrawn="1"/>
        </p:nvSpPr>
        <p:spPr>
          <a:xfrm>
            <a:off x="-12000" y="-18000"/>
            <a:ext cx="12204000" cy="6876000"/>
          </a:xfrm>
          <a:prstGeom prst="rect">
            <a:avLst/>
          </a:prstGeom>
          <a:blipFill dpi="0" rotWithShape="1">
            <a:blip r:embed="rId2" cstate="email">
              <a:alphaModFix amt="5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-25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 userDrawn="1"/>
        </p:nvSpPr>
        <p:spPr>
          <a:xfrm>
            <a:off x="-12000" y="-18000"/>
            <a:ext cx="12204000" cy="6876000"/>
          </a:xfrm>
          <a:prstGeom prst="rect">
            <a:avLst/>
          </a:prstGeom>
          <a:blipFill dpi="0" rotWithShape="1">
            <a:blip r:embed="rId4" cstate="email">
              <a:alphaModFix amt="1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82520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15AB54-DDCA-4ED4-A741-BF3B0DDC4CED}" type="datetimeFigureOut">
              <a:rPr lang="ru-RU" smtClean="0"/>
              <a:t>30.10.2024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39CA9-BC9F-4FE3-8479-34C5D628F65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36164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15AB54-DDCA-4ED4-A741-BF3B0DDC4CED}" type="datetimeFigureOut">
              <a:rPr lang="ru-RU" smtClean="0"/>
              <a:t>30.10.2024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39CA9-BC9F-4FE3-8479-34C5D628F65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09637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15AB54-DDCA-4ED4-A741-BF3B0DDC4CED}" type="datetimeFigureOut">
              <a:rPr lang="ru-RU" smtClean="0"/>
              <a:t>30.10.2024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39CA9-BC9F-4FE3-8479-34C5D628F65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51384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15AB54-DDCA-4ED4-A741-BF3B0DDC4CED}" type="datetimeFigureOut">
              <a:rPr lang="ru-RU" smtClean="0"/>
              <a:t>30.10.2024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39CA9-BC9F-4FE3-8479-34C5D628F65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06266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15AB54-DDCA-4ED4-A741-BF3B0DDC4CED}" type="datetimeFigureOut">
              <a:rPr lang="ru-RU" smtClean="0"/>
              <a:t>30.10.2024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39CA9-BC9F-4FE3-8479-34C5D628F65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14112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15AB54-DDCA-4ED4-A741-BF3B0DDC4CED}" type="datetimeFigureOut">
              <a:rPr lang="ru-RU" smtClean="0"/>
              <a:t>30.10.2024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39CA9-BC9F-4FE3-8479-34C5D628F65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59796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15AB54-DDCA-4ED4-A741-BF3B0DDC4CED}" type="datetimeFigureOut">
              <a:rPr lang="ru-RU" smtClean="0"/>
              <a:t>30.10.2024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39CA9-BC9F-4FE3-8479-34C5D628F65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17553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15AB54-DDCA-4ED4-A741-BF3B0DDC4CED}" type="datetimeFigureOut">
              <a:rPr lang="ru-RU" smtClean="0"/>
              <a:t>30.10.2024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39CA9-BC9F-4FE3-8479-34C5D628F65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5013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15AB54-DDCA-4ED4-A741-BF3B0DDC4CED}" type="datetimeFigureOut">
              <a:rPr lang="ru-RU" smtClean="0"/>
              <a:t>30.10.2024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39CA9-BC9F-4FE3-8479-34C5D628F65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58202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4000">
              <a:srgbClr val="003399"/>
            </a:gs>
            <a:gs pos="4000">
              <a:srgbClr val="990099">
                <a:alpha val="70000"/>
              </a:srgbClr>
            </a:gs>
            <a:gs pos="100000">
              <a:srgbClr val="740074">
                <a:alpha val="83922"/>
              </a:srgbClr>
            </a:gs>
          </a:gsLst>
          <a:path path="circle">
            <a:fillToRect r="100000" b="100000"/>
          </a:path>
          <a:tileRect l="-100000" t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15AB54-DDCA-4ED4-A741-BF3B0DDC4CED}" type="datetimeFigureOut">
              <a:rPr lang="ru-RU" smtClean="0"/>
              <a:t>30.10.2024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D39CA9-BC9F-4FE3-8479-34C5D628F65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3739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microsoft.com/office/2007/relationships/hdphoto" Target="../media/hdphoto3.wdp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microsoft.com/office/2007/relationships/hdphoto" Target="../media/hdphoto4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Группа 15"/>
          <p:cNvGrpSpPr/>
          <p:nvPr/>
        </p:nvGrpSpPr>
        <p:grpSpPr>
          <a:xfrm>
            <a:off x="2167023" y="32161"/>
            <a:ext cx="8053396" cy="1153344"/>
            <a:chOff x="2167023" y="32161"/>
            <a:chExt cx="8053396" cy="1153344"/>
          </a:xfrm>
        </p:grpSpPr>
        <p:sp>
          <p:nvSpPr>
            <p:cNvPr id="3" name="Прямоугольник с двумя скругленными противолежащими углами 2"/>
            <p:cNvSpPr/>
            <p:nvPr/>
          </p:nvSpPr>
          <p:spPr>
            <a:xfrm>
              <a:off x="2167023" y="448034"/>
              <a:ext cx="7857955" cy="453348"/>
            </a:xfrm>
            <a:prstGeom prst="round2DiagRect">
              <a:avLst/>
            </a:prstGeom>
            <a:gradFill flip="none" rotWithShape="1">
              <a:gsLst>
                <a:gs pos="53000">
                  <a:schemeClr val="tx1">
                    <a:alpha val="53000"/>
                  </a:schemeClr>
                </a:gs>
                <a:gs pos="0">
                  <a:schemeClr val="tx1">
                    <a:alpha val="25000"/>
                  </a:schemeClr>
                </a:gs>
                <a:gs pos="100000">
                  <a:schemeClr val="tx1">
                    <a:alpha val="35000"/>
                  </a:schemeClr>
                </a:gs>
              </a:gsLst>
              <a:lin ang="2700000" scaled="1"/>
              <a:tileRect/>
            </a:gradFill>
            <a:ln>
              <a:gradFill flip="none" rotWithShape="1">
                <a:gsLst>
                  <a:gs pos="0">
                    <a:schemeClr val="bg1"/>
                  </a:gs>
                  <a:gs pos="100000">
                    <a:schemeClr val="bg1"/>
                  </a:gs>
                  <a:gs pos="50000">
                    <a:schemeClr val="bg1">
                      <a:alpha val="0"/>
                    </a:schemeClr>
                  </a:gs>
                </a:gsLst>
                <a:path path="circle">
                  <a:fillToRect r="100000" b="100000"/>
                </a:path>
                <a:tileRect l="-100000" t="-100000"/>
              </a:gradFill>
            </a:ln>
            <a:effectLst>
              <a:glow rad="508000">
                <a:schemeClr val="bg2">
                  <a:alpha val="7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2" name="Рисунок 1"/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367482" y="32161"/>
              <a:ext cx="1153994" cy="115334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" name="TextBox 11"/>
            <p:cNvSpPr txBox="1"/>
            <p:nvPr/>
          </p:nvSpPr>
          <p:spPr>
            <a:xfrm>
              <a:off x="2362464" y="395904"/>
              <a:ext cx="3151024" cy="523220"/>
            </a:xfrm>
            <a:prstGeom prst="rect">
              <a:avLst/>
            </a:prstGeom>
            <a:noFill/>
            <a:effectLst>
              <a:softEdge rad="0"/>
            </a:effectLst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800" b="1" kern="900" dirty="0" smtClean="0">
                  <a:solidFill>
                    <a:schemeClr val="bg1">
                      <a:lumMod val="95000"/>
                    </a:schemeClr>
                  </a:solidFill>
                  <a:latin typeface="Ubuntu" panose="020B0504030602030204" pitchFamily="34" charset="0"/>
                  <a:ea typeface="Roboto" panose="02000000000000000000" pitchFamily="2" charset="0"/>
                  <a:cs typeface="Courier New" panose="02070309020205020404" pitchFamily="49" charset="0"/>
                </a:rPr>
                <a:t>БЕЗОПАСНОС</a:t>
              </a:r>
              <a:r>
                <a:rPr lang="ru-RU" sz="2800" b="1" kern="900" dirty="0">
                  <a:solidFill>
                    <a:schemeClr val="bg1">
                      <a:lumMod val="95000"/>
                    </a:schemeClr>
                  </a:solidFill>
                  <a:latin typeface="Ubuntu" panose="020B0504030602030204" pitchFamily="34" charset="0"/>
                  <a:ea typeface="Roboto" panose="02000000000000000000" pitchFamily="2" charset="0"/>
                  <a:cs typeface="Courier New" panose="02070309020205020404" pitchFamily="49" charset="0"/>
                </a:rPr>
                <a:t>Т</a:t>
              </a:r>
              <a:r>
                <a:rPr lang="ru-RU" sz="2800" b="1" kern="900" dirty="0" smtClean="0">
                  <a:solidFill>
                    <a:schemeClr val="bg1">
                      <a:lumMod val="95000"/>
                    </a:schemeClr>
                  </a:solidFill>
                  <a:latin typeface="Ubuntu" panose="020B0504030602030204" pitchFamily="34" charset="0"/>
                  <a:ea typeface="Roboto" panose="02000000000000000000" pitchFamily="2" charset="0"/>
                  <a:cs typeface="Courier New" panose="02070309020205020404" pitchFamily="49" charset="0"/>
                </a:rPr>
                <a:t>Ь</a:t>
              </a:r>
              <a:endParaRPr lang="ru-RU" sz="2800" b="1" kern="900" dirty="0">
                <a:solidFill>
                  <a:schemeClr val="bg1">
                    <a:lumMod val="95000"/>
                  </a:schemeClr>
                </a:solidFill>
                <a:latin typeface="Ubuntu" panose="020B0504030602030204" pitchFamily="34" charset="0"/>
                <a:ea typeface="Roboto" panose="02000000000000000000" pitchFamily="2" charset="0"/>
                <a:cs typeface="Courier New" panose="02070309020205020404" pitchFamily="49" charset="0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6393968" y="395904"/>
              <a:ext cx="3826451" cy="523220"/>
            </a:xfrm>
            <a:prstGeom prst="rect">
              <a:avLst/>
            </a:prstGeom>
            <a:noFill/>
            <a:effectLst>
              <a:softEdge rad="0"/>
            </a:effectLst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800" b="1" kern="900" dirty="0" smtClean="0">
                  <a:solidFill>
                    <a:schemeClr val="bg1">
                      <a:lumMod val="95000"/>
                    </a:schemeClr>
                  </a:solidFill>
                  <a:latin typeface="Ubuntu" panose="020B0504030602030204" pitchFamily="34" charset="0"/>
                  <a:ea typeface="Roboto" panose="02000000000000000000" pitchFamily="2" charset="0"/>
                  <a:cs typeface="Courier New" panose="02070309020205020404" pitchFamily="49" charset="0"/>
                </a:rPr>
                <a:t>В СЕТИ ИНТЕРНЕТ</a:t>
              </a:r>
              <a:endParaRPr lang="ru-RU" sz="2800" kern="900" dirty="0">
                <a:solidFill>
                  <a:schemeClr val="bg1">
                    <a:lumMod val="95000"/>
                  </a:schemeClr>
                </a:solidFill>
                <a:latin typeface="Ubuntu" panose="020B0504030602030204" pitchFamily="34" charset="0"/>
                <a:ea typeface="Roboto" panose="02000000000000000000" pitchFamily="2" charset="0"/>
                <a:cs typeface="Courier New" panose="02070309020205020404" pitchFamily="49" charset="0"/>
              </a:endParaRPr>
            </a:p>
          </p:txBody>
        </p:sp>
      </p:grpSp>
      <p:grpSp>
        <p:nvGrpSpPr>
          <p:cNvPr id="15" name="Группа 14"/>
          <p:cNvGrpSpPr/>
          <p:nvPr/>
        </p:nvGrpSpPr>
        <p:grpSpPr>
          <a:xfrm>
            <a:off x="2279258" y="1693868"/>
            <a:ext cx="7497292" cy="3186836"/>
            <a:chOff x="2389658" y="1693868"/>
            <a:chExt cx="7497292" cy="3186836"/>
          </a:xfrm>
        </p:grpSpPr>
        <p:sp>
          <p:nvSpPr>
            <p:cNvPr id="11" name="Прямоугольник с двумя скругленными противолежащими углами 10"/>
            <p:cNvSpPr/>
            <p:nvPr/>
          </p:nvSpPr>
          <p:spPr>
            <a:xfrm>
              <a:off x="3362325" y="2438400"/>
              <a:ext cx="6524625" cy="2095500"/>
            </a:xfrm>
            <a:prstGeom prst="round2DiagRect">
              <a:avLst/>
            </a:prstGeom>
            <a:gradFill flip="none" rotWithShape="1">
              <a:gsLst>
                <a:gs pos="19000">
                  <a:schemeClr val="tx1">
                    <a:alpha val="53000"/>
                  </a:schemeClr>
                </a:gs>
                <a:gs pos="100000">
                  <a:schemeClr val="tx1">
                    <a:alpha val="35000"/>
                  </a:schemeClr>
                </a:gs>
              </a:gsLst>
              <a:lin ang="2700000" scaled="1"/>
              <a:tileRect/>
            </a:gradFill>
            <a:ln>
              <a:gradFill flip="none" rotWithShape="1">
                <a:gsLst>
                  <a:gs pos="86000">
                    <a:schemeClr val="accent1">
                      <a:lumMod val="5000"/>
                      <a:lumOff val="95000"/>
                      <a:alpha val="23000"/>
                    </a:schemeClr>
                  </a:gs>
                  <a:gs pos="0">
                    <a:schemeClr val="bg1"/>
                  </a:gs>
                </a:gsLst>
                <a:path path="circle">
                  <a:fillToRect l="100000" t="100000"/>
                </a:path>
                <a:tileRect r="-100000" b="-100000"/>
              </a:gradFill>
            </a:ln>
            <a:effectLst>
              <a:glow rad="508000">
                <a:schemeClr val="bg2">
                  <a:alpha val="7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ru-RU" sz="4400" dirty="0">
                <a:latin typeface="Ubuntu" panose="020B0504030602030204" pitchFamily="34" charset="0"/>
              </a:endParaRPr>
            </a:p>
          </p:txBody>
        </p:sp>
        <p:grpSp>
          <p:nvGrpSpPr>
            <p:cNvPr id="7" name="Группа 6"/>
            <p:cNvGrpSpPr/>
            <p:nvPr/>
          </p:nvGrpSpPr>
          <p:grpSpPr>
            <a:xfrm>
              <a:off x="2389658" y="1693868"/>
              <a:ext cx="1409720" cy="3080772"/>
              <a:chOff x="2389658" y="1693868"/>
              <a:chExt cx="1409720" cy="3080772"/>
            </a:xfrm>
          </p:grpSpPr>
          <p:sp>
            <p:nvSpPr>
              <p:cNvPr id="9" name="Овал 8"/>
              <p:cNvSpPr/>
              <p:nvPr/>
            </p:nvSpPr>
            <p:spPr>
              <a:xfrm rot="1721633">
                <a:off x="2389658" y="4264741"/>
                <a:ext cx="1409720" cy="329282"/>
              </a:xfrm>
              <a:prstGeom prst="ellipse">
                <a:avLst/>
              </a:prstGeom>
              <a:solidFill>
                <a:schemeClr val="bg1">
                  <a:alpha val="23000"/>
                </a:schemeClr>
              </a:solidFill>
              <a:effectLst>
                <a:softEdge rad="635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pic>
            <p:nvPicPr>
              <p:cNvPr id="8" name="Рисунок 7"/>
              <p:cNvPicPr>
                <a:picLocks noChangeAspect="1"/>
              </p:cNvPicPr>
              <p:nvPr/>
            </p:nvPicPr>
            <p:blipFill rotWithShape="1"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2484000" y="1693868"/>
                <a:ext cx="1224000" cy="3080772"/>
              </a:xfrm>
              <a:prstGeom prst="rect">
                <a:avLst/>
              </a:prstGeom>
            </p:spPr>
          </p:pic>
        </p:grpSp>
        <p:sp>
          <p:nvSpPr>
            <p:cNvPr id="4" name="TextBox 3"/>
            <p:cNvSpPr txBox="1"/>
            <p:nvPr/>
          </p:nvSpPr>
          <p:spPr>
            <a:xfrm>
              <a:off x="4143844" y="3311044"/>
              <a:ext cx="4961585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3200" b="1" dirty="0">
                  <a:solidFill>
                    <a:schemeClr val="bg1">
                      <a:lumMod val="95000"/>
                    </a:schemeClr>
                  </a:solidFill>
                  <a:latin typeface="Ubuntu Light" panose="020B0304030602030204" pitchFamily="34" charset="0"/>
                </a:rPr>
                <a:t>Что угрожает нам в интернете?</a:t>
              </a:r>
              <a:endParaRPr lang="en-US" sz="3200" b="1" dirty="0">
                <a:solidFill>
                  <a:schemeClr val="bg1">
                    <a:lumMod val="95000"/>
                  </a:schemeClr>
                </a:solidFill>
                <a:latin typeface="Ubuntu Light" panose="020B0304030602030204" pitchFamily="34" charset="0"/>
              </a:endParaRPr>
            </a:p>
            <a:p>
              <a:pPr algn="ctr"/>
              <a:endParaRPr lang="ru-RU" sz="3200" dirty="0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3763383" y="2521973"/>
              <a:ext cx="5974713" cy="156966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4800" b="1" dirty="0">
                  <a:solidFill>
                    <a:schemeClr val="bg1">
                      <a:lumMod val="95000"/>
                    </a:schemeClr>
                  </a:solidFill>
                  <a:latin typeface="Ubuntu" panose="020B0504030602030204" pitchFamily="34" charset="0"/>
                </a:rPr>
                <a:t>Недетские угрозы:</a:t>
              </a:r>
              <a:endParaRPr lang="ru-RU" sz="4800" dirty="0">
                <a:solidFill>
                  <a:schemeClr val="bg1">
                    <a:lumMod val="95000"/>
                  </a:schemeClr>
                </a:solidFill>
                <a:latin typeface="Ubuntu" panose="020B0504030602030204" pitchFamily="34" charset="0"/>
              </a:endParaRPr>
            </a:p>
            <a:p>
              <a:endParaRPr lang="ru-RU" sz="4800" dirty="0">
                <a:solidFill>
                  <a:schemeClr val="bg1">
                    <a:lumMod val="95000"/>
                  </a:schemeClr>
                </a:solidFill>
              </a:endParaRPr>
            </a:p>
          </p:txBody>
        </p:sp>
      </p:grpSp>
      <p:pic>
        <p:nvPicPr>
          <p:cNvPr id="14" name="Рисунок 13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178075" y="182698"/>
            <a:ext cx="735528" cy="764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9672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Группа 15"/>
          <p:cNvGrpSpPr/>
          <p:nvPr/>
        </p:nvGrpSpPr>
        <p:grpSpPr>
          <a:xfrm>
            <a:off x="826214" y="548640"/>
            <a:ext cx="10539571" cy="1684020"/>
            <a:chOff x="680085" y="548640"/>
            <a:chExt cx="10539571" cy="1684020"/>
          </a:xfrm>
        </p:grpSpPr>
        <p:pic>
          <p:nvPicPr>
            <p:cNvPr id="6" name="Рисунок 5"/>
            <p:cNvPicPr>
              <a:picLocks noChangeAspect="1"/>
            </p:cNvPicPr>
            <p:nvPr/>
          </p:nvPicPr>
          <p:blipFill>
            <a:blip r:embed="rId2" cstate="email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colorTemperature colorTemp="7589"/>
                      </a14:imgEffect>
                      <a14:imgEffect>
                        <a14:saturation sat="132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80085" y="548640"/>
              <a:ext cx="1684020" cy="1684020"/>
            </a:xfrm>
            <a:prstGeom prst="rect">
              <a:avLst/>
            </a:prstGeom>
            <a:effectLst>
              <a:glow rad="457200">
                <a:srgbClr val="0099FF">
                  <a:alpha val="10000"/>
                </a:srgbClr>
              </a:glow>
              <a:outerShdw blurRad="228600" dist="152400" dir="8100000" sx="103000" sy="103000" algn="ctr" rotWithShape="0">
                <a:srgbClr val="000000">
                  <a:alpha val="36000"/>
                </a:srgbClr>
              </a:outerShdw>
            </a:effectLst>
          </p:spPr>
        </p:pic>
        <p:sp>
          <p:nvSpPr>
            <p:cNvPr id="9" name="Прямоугольник с двумя скругленными противолежащими углами 8"/>
            <p:cNvSpPr/>
            <p:nvPr/>
          </p:nvSpPr>
          <p:spPr>
            <a:xfrm>
              <a:off x="2514599" y="793432"/>
              <a:ext cx="8705057" cy="1340168"/>
            </a:xfrm>
            <a:prstGeom prst="round2DiagRect">
              <a:avLst/>
            </a:prstGeom>
            <a:gradFill flip="none" rotWithShape="1">
              <a:gsLst>
                <a:gs pos="19000">
                  <a:schemeClr val="tx1">
                    <a:alpha val="35000"/>
                  </a:schemeClr>
                </a:gs>
                <a:gs pos="100000">
                  <a:schemeClr val="tx1">
                    <a:alpha val="70000"/>
                  </a:schemeClr>
                </a:gs>
              </a:gsLst>
              <a:lin ang="2700000" scaled="1"/>
              <a:tileRect/>
            </a:gradFill>
            <a:ln>
              <a:gradFill flip="none" rotWithShape="1">
                <a:gsLst>
                  <a:gs pos="86000">
                    <a:schemeClr val="accent1">
                      <a:lumMod val="5000"/>
                      <a:lumOff val="95000"/>
                      <a:alpha val="23000"/>
                    </a:schemeClr>
                  </a:gs>
                  <a:gs pos="0">
                    <a:schemeClr val="bg1"/>
                  </a:gs>
                </a:gsLst>
                <a:path path="circle">
                  <a:fillToRect l="100000" t="100000"/>
                </a:path>
                <a:tileRect r="-100000" b="-100000"/>
              </a:gradFill>
            </a:ln>
            <a:effectLst>
              <a:glow rad="508000">
                <a:schemeClr val="bg2">
                  <a:alpha val="7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ru-RU" sz="4400">
                <a:latin typeface="Ubuntu" panose="020B0504030602030204" pitchFamily="34" charset="0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2604798" y="863738"/>
              <a:ext cx="7988084" cy="12003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b="1" dirty="0">
                  <a:solidFill>
                    <a:schemeClr val="bg1">
                      <a:lumMod val="95000"/>
                    </a:schemeClr>
                  </a:solidFill>
                  <a:latin typeface="Ubuntu Light" panose="020B0304030602030204" pitchFamily="34" charset="0"/>
                </a:rPr>
                <a:t>Компьютерный вирус</a:t>
              </a:r>
              <a:r>
                <a:rPr lang="ru-RU" dirty="0">
                  <a:solidFill>
                    <a:schemeClr val="bg1">
                      <a:lumMod val="95000"/>
                    </a:schemeClr>
                  </a:solidFill>
                  <a:latin typeface="Ubuntu Light" panose="020B0304030602030204" pitchFamily="34" charset="0"/>
                </a:rPr>
                <a:t> – это вид вредоносных </a:t>
              </a:r>
              <a:r>
                <a:rPr lang="ru-RU" dirty="0" smtClean="0">
                  <a:solidFill>
                    <a:schemeClr val="bg1">
                      <a:lumMod val="95000"/>
                    </a:schemeClr>
                  </a:solidFill>
                  <a:latin typeface="Ubuntu Light" panose="020B0304030602030204" pitchFamily="34" charset="0"/>
                </a:rPr>
                <a:t>программ.</a:t>
              </a:r>
            </a:p>
            <a:p>
              <a:r>
                <a:rPr lang="ru-RU" dirty="0" smtClean="0">
                  <a:solidFill>
                    <a:schemeClr val="bg1">
                      <a:lumMod val="95000"/>
                    </a:schemeClr>
                  </a:solidFill>
                  <a:latin typeface="Ubuntu Light" panose="020B0304030602030204" pitchFamily="34" charset="0"/>
                </a:rPr>
                <a:t>Вирусы </a:t>
              </a:r>
              <a:r>
                <a:rPr lang="ru-RU" dirty="0">
                  <a:solidFill>
                    <a:schemeClr val="bg1">
                      <a:lumMod val="95000"/>
                    </a:schemeClr>
                  </a:solidFill>
                  <a:latin typeface="Ubuntu Light" panose="020B0304030602030204" pitchFamily="34" charset="0"/>
                </a:rPr>
                <a:t>могут повредить или даже </a:t>
              </a:r>
              <a:r>
                <a:rPr lang="ru-RU" dirty="0" smtClean="0">
                  <a:solidFill>
                    <a:schemeClr val="bg1">
                      <a:lumMod val="95000"/>
                    </a:schemeClr>
                  </a:solidFill>
                  <a:latin typeface="Ubuntu Light" panose="020B0304030602030204" pitchFamily="34" charset="0"/>
                </a:rPr>
                <a:t>уничтожить операционную систему</a:t>
              </a:r>
            </a:p>
            <a:p>
              <a:r>
                <a:rPr lang="ru-RU" dirty="0" smtClean="0">
                  <a:solidFill>
                    <a:schemeClr val="bg1">
                      <a:lumMod val="95000"/>
                    </a:schemeClr>
                  </a:solidFill>
                  <a:latin typeface="Ubuntu Light" panose="020B0304030602030204" pitchFamily="34" charset="0"/>
                </a:rPr>
                <a:t>со </a:t>
              </a:r>
              <a:r>
                <a:rPr lang="ru-RU" dirty="0">
                  <a:solidFill>
                    <a:schemeClr val="bg1">
                      <a:lumMod val="95000"/>
                    </a:schemeClr>
                  </a:solidFill>
                  <a:latin typeface="Ubuntu Light" panose="020B0304030602030204" pitchFamily="34" charset="0"/>
                </a:rPr>
                <a:t>всеми файлами в </a:t>
              </a:r>
              <a:r>
                <a:rPr lang="ru-RU" dirty="0" smtClean="0">
                  <a:solidFill>
                    <a:schemeClr val="bg1">
                      <a:lumMod val="95000"/>
                    </a:schemeClr>
                  </a:solidFill>
                  <a:latin typeface="Ubuntu Light" panose="020B0304030602030204" pitchFamily="34" charset="0"/>
                </a:rPr>
                <a:t>целом. Вирусы распространяются через </a:t>
              </a:r>
              <a:r>
                <a:rPr lang="ru-RU" dirty="0">
                  <a:solidFill>
                    <a:schemeClr val="bg1">
                      <a:lumMod val="95000"/>
                    </a:schemeClr>
                  </a:solidFill>
                  <a:latin typeface="Ubuntu Light" panose="020B0304030602030204" pitchFamily="34" charset="0"/>
                </a:rPr>
                <a:t>интернет.</a:t>
              </a:r>
            </a:p>
            <a:p>
              <a:endParaRPr lang="ru-RU" dirty="0">
                <a:solidFill>
                  <a:schemeClr val="bg1">
                    <a:lumMod val="95000"/>
                  </a:schemeClr>
                </a:solidFill>
                <a:latin typeface="Ubuntu Light" panose="020B0304030602030204" pitchFamily="34" charset="0"/>
              </a:endParaRPr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2041845" y="2813383"/>
            <a:ext cx="8108310" cy="575542"/>
          </a:xfrm>
          <a:prstGeom prst="rect">
            <a:avLst/>
          </a:prstGeom>
          <a:noFill/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ru-RU" sz="2800" b="1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buntu" panose="020B0504030602030204" pitchFamily="34" charset="0"/>
              </a:rPr>
              <a:t>Методы защиты от вредоносных программ:</a:t>
            </a:r>
          </a:p>
        </p:txBody>
      </p:sp>
      <p:grpSp>
        <p:nvGrpSpPr>
          <p:cNvPr id="19" name="Группа 18"/>
          <p:cNvGrpSpPr/>
          <p:nvPr/>
        </p:nvGrpSpPr>
        <p:grpSpPr>
          <a:xfrm>
            <a:off x="841482" y="3766498"/>
            <a:ext cx="10509037" cy="2715622"/>
            <a:chOff x="1084692" y="3766498"/>
            <a:chExt cx="10509037" cy="2715622"/>
          </a:xfrm>
        </p:grpSpPr>
        <p:grpSp>
          <p:nvGrpSpPr>
            <p:cNvPr id="17" name="Группа 16"/>
            <p:cNvGrpSpPr/>
            <p:nvPr/>
          </p:nvGrpSpPr>
          <p:grpSpPr>
            <a:xfrm>
              <a:off x="1084692" y="3870767"/>
              <a:ext cx="5011308" cy="2332300"/>
              <a:chOff x="1084692" y="3870767"/>
              <a:chExt cx="5011308" cy="2332300"/>
            </a:xfrm>
          </p:grpSpPr>
          <p:sp>
            <p:nvSpPr>
              <p:cNvPr id="12" name="TextBox 11"/>
              <p:cNvSpPr txBox="1"/>
              <p:nvPr/>
            </p:nvSpPr>
            <p:spPr>
              <a:xfrm>
                <a:off x="1084692" y="5802957"/>
                <a:ext cx="5011308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sz="2000" dirty="0" smtClean="0">
                    <a:solidFill>
                      <a:schemeClr val="bg1">
                        <a:lumMod val="95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Ubuntu" panose="020B0504030602030204" pitchFamily="34" charset="0"/>
                  </a:rPr>
                  <a:t>Используйте антивирусные </a:t>
                </a:r>
                <a:r>
                  <a:rPr lang="ru-RU" sz="2000" dirty="0">
                    <a:solidFill>
                      <a:schemeClr val="bg1">
                        <a:lumMod val="95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Ubuntu" panose="020B0504030602030204" pitchFamily="34" charset="0"/>
                  </a:rPr>
                  <a:t>программы</a:t>
                </a:r>
              </a:p>
            </p:txBody>
          </p:sp>
          <p:pic>
            <p:nvPicPr>
              <p:cNvPr id="13" name="Рисунок 12"/>
              <p:cNvPicPr>
                <a:picLocks noChangeAspect="1"/>
              </p:cNvPicPr>
              <p:nvPr/>
            </p:nvPicPr>
            <p:blipFill>
              <a:blip r:embed="rId4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2735910" y="3870767"/>
                <a:ext cx="1708873" cy="1708873"/>
              </a:xfrm>
              <a:prstGeom prst="rect">
                <a:avLst/>
              </a:prstGeom>
            </p:spPr>
          </p:pic>
        </p:grpSp>
        <p:grpSp>
          <p:nvGrpSpPr>
            <p:cNvPr id="18" name="Группа 17"/>
            <p:cNvGrpSpPr/>
            <p:nvPr/>
          </p:nvGrpSpPr>
          <p:grpSpPr>
            <a:xfrm>
              <a:off x="6433342" y="3766498"/>
              <a:ext cx="5160387" cy="2715622"/>
              <a:chOff x="6433342" y="3766498"/>
              <a:chExt cx="5160387" cy="2715622"/>
            </a:xfrm>
          </p:grpSpPr>
          <p:sp>
            <p:nvSpPr>
              <p:cNvPr id="14" name="TextBox 13"/>
              <p:cNvSpPr txBox="1"/>
              <p:nvPr/>
            </p:nvSpPr>
            <p:spPr>
              <a:xfrm>
                <a:off x="6433342" y="5774234"/>
                <a:ext cx="5160387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ru-RU"/>
                </a:defPPr>
                <a:lvl1pPr>
                  <a:defRPr sz="2000">
                    <a:solidFill>
                      <a:schemeClr val="bg1">
                        <a:lumMod val="95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Ubuntu" panose="020B0504030602030204" pitchFamily="34" charset="0"/>
                  </a:defRPr>
                </a:lvl1pPr>
              </a:lstStyle>
              <a:p>
                <a:pPr algn="ctr"/>
                <a:r>
                  <a:rPr lang="ru-RU" dirty="0"/>
                  <a:t>Не открывайте компьютерные файлы,</a:t>
                </a:r>
                <a:endParaRPr lang="en-US" dirty="0"/>
              </a:p>
              <a:p>
                <a:r>
                  <a:rPr lang="ru-RU" dirty="0"/>
                  <a:t>полученные из ненадёжных </a:t>
                </a:r>
                <a:r>
                  <a:rPr lang="ru-RU" dirty="0" smtClean="0"/>
                  <a:t>источников</a:t>
                </a:r>
                <a:endParaRPr lang="ru-RU" dirty="0"/>
              </a:p>
            </p:txBody>
          </p:sp>
          <p:pic>
            <p:nvPicPr>
              <p:cNvPr id="15" name="Рисунок 14"/>
              <p:cNvPicPr>
                <a:picLocks noChangeAspect="1"/>
              </p:cNvPicPr>
              <p:nvPr/>
            </p:nvPicPr>
            <p:blipFill>
              <a:blip r:embed="rId5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8106964" y="3766498"/>
                <a:ext cx="1813142" cy="1813142"/>
              </a:xfrm>
              <a:prstGeom prst="rect">
                <a:avLst/>
              </a:prstGeom>
            </p:spPr>
          </p:pic>
        </p:grpSp>
      </p:grpSp>
      <p:pic>
        <p:nvPicPr>
          <p:cNvPr id="21" name="Рисунок 20"/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271381" y="64725"/>
            <a:ext cx="735528" cy="764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1185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1030" y="333375"/>
            <a:ext cx="569098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b="1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buntu" panose="020B0504030602030204" pitchFamily="34" charset="0"/>
              </a:rPr>
              <a:t>Кибербуллинг</a:t>
            </a:r>
            <a:endParaRPr lang="ru-RU" sz="6000" dirty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Ubuntu" panose="020B050403060203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47650" y="1457325"/>
            <a:ext cx="977062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chemeClr val="bg1">
                    <a:lumMod val="95000"/>
                  </a:schemeClr>
                </a:solidFill>
                <a:latin typeface="Ubuntu Light" panose="020B0304030602030204" pitchFamily="34" charset="0"/>
              </a:rPr>
              <a:t>- </a:t>
            </a:r>
            <a:r>
              <a:rPr lang="ru-RU" sz="2400" dirty="0" smtClean="0">
                <a:solidFill>
                  <a:schemeClr val="bg1">
                    <a:lumMod val="95000"/>
                  </a:schemeClr>
                </a:solidFill>
                <a:latin typeface="Ubuntu Light" panose="020B0304030602030204" pitchFamily="34" charset="0"/>
              </a:rPr>
              <a:t>это </a:t>
            </a:r>
            <a:r>
              <a:rPr lang="ru-RU" sz="2400" dirty="0">
                <a:solidFill>
                  <a:schemeClr val="bg1">
                    <a:lumMod val="95000"/>
                  </a:schemeClr>
                </a:solidFill>
                <a:latin typeface="Ubuntu Light" panose="020B0304030602030204" pitchFamily="34" charset="0"/>
              </a:rPr>
              <a:t>использование интернет-технологий с целью </a:t>
            </a:r>
            <a:r>
              <a:rPr lang="ru-RU" sz="2400" dirty="0" smtClean="0">
                <a:solidFill>
                  <a:schemeClr val="bg1">
                    <a:lumMod val="95000"/>
                  </a:schemeClr>
                </a:solidFill>
                <a:latin typeface="Ubuntu Light" panose="020B0304030602030204" pitchFamily="34" charset="0"/>
              </a:rPr>
              <a:t>преследования,</a:t>
            </a:r>
            <a:endParaRPr lang="en-US" sz="2400" dirty="0" smtClean="0">
              <a:solidFill>
                <a:schemeClr val="bg1">
                  <a:lumMod val="95000"/>
                </a:schemeClr>
              </a:solidFill>
              <a:latin typeface="Ubuntu Light" panose="020B0304030602030204" pitchFamily="34" charset="0"/>
            </a:endParaRPr>
          </a:p>
          <a:p>
            <a:r>
              <a:rPr lang="ru-RU" sz="2400" dirty="0" smtClean="0">
                <a:solidFill>
                  <a:schemeClr val="bg1">
                    <a:lumMod val="95000"/>
                  </a:schemeClr>
                </a:solidFill>
                <a:latin typeface="Ubuntu Light" panose="020B0304030602030204" pitchFamily="34" charset="0"/>
              </a:rPr>
              <a:t>запугивания</a:t>
            </a:r>
            <a:r>
              <a:rPr lang="ru-RU" sz="2400" dirty="0">
                <a:solidFill>
                  <a:schemeClr val="bg1">
                    <a:lumMod val="95000"/>
                  </a:schemeClr>
                </a:solidFill>
                <a:latin typeface="Ubuntu Light" panose="020B0304030602030204" pitchFamily="34" charset="0"/>
              </a:rPr>
              <a:t>, унижения, оскорбления другого человека.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300203" y="3529326"/>
            <a:ext cx="559159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>
                <a:solidFill>
                  <a:schemeClr val="bg1">
                    <a:lumMod val="95000"/>
                  </a:schemeClr>
                </a:solidFill>
                <a:latin typeface="Ubuntu" panose="020B0504030602030204" pitchFamily="34" charset="0"/>
              </a:rPr>
              <a:t>Кибербуллинг (кибертроллинг</a:t>
            </a:r>
            <a:r>
              <a:rPr lang="ru-RU" sz="2800" dirty="0" smtClean="0">
                <a:solidFill>
                  <a:schemeClr val="bg1">
                    <a:lumMod val="95000"/>
                  </a:schemeClr>
                </a:solidFill>
                <a:latin typeface="Ubuntu" panose="020B0504030602030204" pitchFamily="34" charset="0"/>
              </a:rPr>
              <a:t>)</a:t>
            </a:r>
            <a:endParaRPr lang="ru-RU" sz="2800" dirty="0">
              <a:solidFill>
                <a:schemeClr val="bg1">
                  <a:lumMod val="95000"/>
                </a:schemeClr>
              </a:solidFill>
              <a:latin typeface="Ubuntu" panose="020B0504030602030204" pitchFamily="34" charset="0"/>
            </a:endParaRPr>
          </a:p>
        </p:txBody>
      </p:sp>
      <p:grpSp>
        <p:nvGrpSpPr>
          <p:cNvPr id="25" name="Группа 24"/>
          <p:cNvGrpSpPr/>
          <p:nvPr/>
        </p:nvGrpSpPr>
        <p:grpSpPr>
          <a:xfrm>
            <a:off x="885600" y="2377274"/>
            <a:ext cx="10420800" cy="1527898"/>
            <a:chOff x="700951" y="2497493"/>
            <a:chExt cx="10420800" cy="1527898"/>
          </a:xfrm>
        </p:grpSpPr>
        <p:sp>
          <p:nvSpPr>
            <p:cNvPr id="7" name="Прямоугольник с двумя скругленными противолежащими углами 6"/>
            <p:cNvSpPr/>
            <p:nvPr/>
          </p:nvSpPr>
          <p:spPr>
            <a:xfrm>
              <a:off x="1866901" y="2834044"/>
              <a:ext cx="9254850" cy="584775"/>
            </a:xfrm>
            <a:prstGeom prst="round2DiagRect">
              <a:avLst/>
            </a:prstGeom>
            <a:gradFill flip="none" rotWithShape="1">
              <a:gsLst>
                <a:gs pos="19000">
                  <a:schemeClr val="tx1">
                    <a:alpha val="35000"/>
                  </a:schemeClr>
                </a:gs>
                <a:gs pos="100000">
                  <a:schemeClr val="tx1">
                    <a:alpha val="70000"/>
                  </a:schemeClr>
                </a:gs>
              </a:gsLst>
              <a:lin ang="2700000" scaled="1"/>
              <a:tileRect/>
            </a:gradFill>
            <a:ln>
              <a:gradFill flip="none" rotWithShape="1">
                <a:gsLst>
                  <a:gs pos="86000">
                    <a:schemeClr val="accent1">
                      <a:lumMod val="5000"/>
                      <a:lumOff val="95000"/>
                      <a:alpha val="23000"/>
                    </a:schemeClr>
                  </a:gs>
                  <a:gs pos="0">
                    <a:schemeClr val="bg1"/>
                  </a:gs>
                </a:gsLst>
                <a:path path="circle">
                  <a:fillToRect l="100000" t="100000"/>
                </a:path>
                <a:tileRect r="-100000" b="-100000"/>
              </a:gradFill>
            </a:ln>
            <a:effectLst>
              <a:glow rad="508000">
                <a:schemeClr val="bg2">
                  <a:alpha val="7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ru-RU" sz="4400">
                <a:latin typeface="Ubuntu" panose="020B0504030602030204" pitchFamily="34" charset="0"/>
              </a:endParaRPr>
            </a:p>
          </p:txBody>
        </p:sp>
        <p:grpSp>
          <p:nvGrpSpPr>
            <p:cNvPr id="24" name="Группа 23"/>
            <p:cNvGrpSpPr/>
            <p:nvPr/>
          </p:nvGrpSpPr>
          <p:grpSpPr>
            <a:xfrm>
              <a:off x="700951" y="2497493"/>
              <a:ext cx="10420800" cy="1527898"/>
              <a:chOff x="700951" y="2167187"/>
              <a:chExt cx="10420800" cy="1527898"/>
            </a:xfrm>
          </p:grpSpPr>
          <p:sp>
            <p:nvSpPr>
              <p:cNvPr id="4" name="TextBox 3"/>
              <p:cNvSpPr txBox="1"/>
              <p:nvPr/>
            </p:nvSpPr>
            <p:spPr>
              <a:xfrm>
                <a:off x="1990725" y="2488768"/>
                <a:ext cx="9131026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1600" dirty="0">
                    <a:solidFill>
                      <a:schemeClr val="bg1">
                        <a:lumMod val="95000"/>
                      </a:schemeClr>
                    </a:solidFill>
                    <a:latin typeface="Ubuntu Light" panose="020B0304030602030204" pitchFamily="34" charset="0"/>
                  </a:rPr>
                  <a:t>Травля по интернету — это угрозы и оскорбления от </a:t>
                </a:r>
                <a:r>
                  <a:rPr lang="ru-RU" sz="1600" dirty="0" smtClean="0">
                    <a:solidFill>
                      <a:schemeClr val="bg1">
                        <a:lumMod val="95000"/>
                      </a:schemeClr>
                    </a:solidFill>
                    <a:latin typeface="Ubuntu Light" panose="020B0304030602030204" pitchFamily="34" charset="0"/>
                  </a:rPr>
                  <a:t>агрессивных пользователей</a:t>
                </a:r>
                <a:endParaRPr lang="en-US" sz="1600" dirty="0" smtClean="0">
                  <a:solidFill>
                    <a:schemeClr val="bg1">
                      <a:lumMod val="95000"/>
                    </a:schemeClr>
                  </a:solidFill>
                  <a:latin typeface="Ubuntu Light" panose="020B0304030602030204" pitchFamily="34" charset="0"/>
                </a:endParaRPr>
              </a:p>
              <a:p>
                <a:r>
                  <a:rPr lang="ru-RU" sz="1600" dirty="0" smtClean="0">
                    <a:solidFill>
                      <a:schemeClr val="bg1">
                        <a:lumMod val="95000"/>
                      </a:schemeClr>
                    </a:solidFill>
                    <a:latin typeface="Ubuntu Light" panose="020B0304030602030204" pitchFamily="34" charset="0"/>
                  </a:rPr>
                  <a:t>в</a:t>
                </a:r>
                <a:r>
                  <a:rPr lang="ru-RU" sz="1600" dirty="0">
                    <a:solidFill>
                      <a:schemeClr val="bg1">
                        <a:lumMod val="95000"/>
                      </a:schemeClr>
                    </a:solidFill>
                    <a:latin typeface="Ubuntu Light" panose="020B0304030602030204" pitchFamily="34" charset="0"/>
                  </a:rPr>
                  <a:t> адрес другого пользователя.</a:t>
                </a:r>
                <a:endParaRPr lang="ru-RU" sz="1600" b="1" dirty="0">
                  <a:solidFill>
                    <a:schemeClr val="bg1">
                      <a:lumMod val="95000"/>
                    </a:schemeClr>
                  </a:solidFill>
                  <a:latin typeface="Ubuntu Light" panose="020B0304030602030204" pitchFamily="34" charset="0"/>
                </a:endParaRPr>
              </a:p>
            </p:txBody>
          </p:sp>
          <p:pic>
            <p:nvPicPr>
              <p:cNvPr id="6" name="Рисунок 5"/>
              <p:cNvPicPr>
                <a:picLocks noChangeAspect="1"/>
              </p:cNvPicPr>
              <p:nvPr/>
            </p:nvPicPr>
            <p:blipFill>
              <a:blip r:embed="rId2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700951" y="2167187"/>
                <a:ext cx="1527898" cy="1527898"/>
              </a:xfrm>
              <a:prstGeom prst="rect">
                <a:avLst/>
              </a:prstGeom>
            </p:spPr>
          </p:pic>
        </p:grpSp>
      </p:grpSp>
      <p:grpSp>
        <p:nvGrpSpPr>
          <p:cNvPr id="23" name="Группа 22"/>
          <p:cNvGrpSpPr/>
          <p:nvPr/>
        </p:nvGrpSpPr>
        <p:grpSpPr>
          <a:xfrm>
            <a:off x="325052" y="4319701"/>
            <a:ext cx="10054310" cy="1586328"/>
            <a:chOff x="479888" y="4319701"/>
            <a:chExt cx="10054310" cy="1586328"/>
          </a:xfrm>
        </p:grpSpPr>
        <p:grpSp>
          <p:nvGrpSpPr>
            <p:cNvPr id="10" name="Группа 9"/>
            <p:cNvGrpSpPr/>
            <p:nvPr/>
          </p:nvGrpSpPr>
          <p:grpSpPr>
            <a:xfrm>
              <a:off x="519976" y="4330496"/>
              <a:ext cx="4650832" cy="646331"/>
              <a:chOff x="519976" y="4663871"/>
              <a:chExt cx="4650832" cy="646331"/>
            </a:xfrm>
          </p:grpSpPr>
          <p:sp>
            <p:nvSpPr>
              <p:cNvPr id="8" name="TextBox 7"/>
              <p:cNvSpPr txBox="1"/>
              <p:nvPr/>
            </p:nvSpPr>
            <p:spPr>
              <a:xfrm>
                <a:off x="1066799" y="4663871"/>
                <a:ext cx="4104009" cy="646331"/>
              </a:xfrm>
              <a:prstGeom prst="rect">
                <a:avLst/>
              </a:prstGeom>
              <a:noFill/>
              <a:effectLst>
                <a:outerShdw blurRad="63500" dist="25400" dir="8100000" algn="ctr" rotWithShape="0">
                  <a:srgbClr val="000000">
                    <a:alpha val="82000"/>
                  </a:srgbClr>
                </a:outerShdw>
              </a:effectLst>
            </p:spPr>
            <p:txBody>
              <a:bodyPr wrap="none" rtlCol="0">
                <a:spAutoFit/>
              </a:bodyPr>
              <a:lstStyle>
                <a:defPPr>
                  <a:defRPr lang="ru-RU"/>
                </a:defPPr>
                <a:lvl1pPr>
                  <a:defRPr>
                    <a:solidFill>
                      <a:schemeClr val="bg1">
                        <a:lumMod val="95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Ubuntu Light" panose="020B0304030602030204" pitchFamily="34" charset="0"/>
                  </a:defRPr>
                </a:lvl1pPr>
              </a:lstStyle>
              <a:p>
                <a:r>
                  <a:rPr lang="ru-RU" dirty="0" smtClean="0"/>
                  <a:t>Насмешливые фотографии, </a:t>
                </a:r>
                <a:r>
                  <a:rPr lang="ru-RU" dirty="0"/>
                  <a:t>видео</a:t>
                </a:r>
                <a:r>
                  <a:rPr lang="ru-RU" dirty="0" smtClean="0"/>
                  <a:t>,</a:t>
                </a:r>
                <a:endParaRPr lang="en-US" dirty="0"/>
              </a:p>
              <a:p>
                <a:r>
                  <a:rPr lang="ru-RU" dirty="0"/>
                  <a:t>которые</a:t>
                </a:r>
                <a:r>
                  <a:rPr lang="en-US" dirty="0"/>
                  <a:t> </a:t>
                </a:r>
                <a:r>
                  <a:rPr lang="ru-RU" dirty="0"/>
                  <a:t>могут опозорить </a:t>
                </a:r>
                <a:r>
                  <a:rPr lang="ru-RU" dirty="0" smtClean="0"/>
                  <a:t>человека;</a:t>
                </a:r>
                <a:endParaRPr lang="ru-RU" dirty="0"/>
              </a:p>
            </p:txBody>
          </p:sp>
          <p:sp>
            <p:nvSpPr>
              <p:cNvPr id="9" name="Овал 8"/>
              <p:cNvSpPr/>
              <p:nvPr/>
            </p:nvSpPr>
            <p:spPr>
              <a:xfrm>
                <a:off x="519976" y="4795267"/>
                <a:ext cx="361950" cy="361950"/>
              </a:xfrm>
              <a:prstGeom prst="ellipse">
                <a:avLst/>
              </a:prstGeom>
              <a:gradFill flip="none" rotWithShape="1">
                <a:gsLst>
                  <a:gs pos="0">
                    <a:srgbClr val="00FFFF"/>
                  </a:gs>
                  <a:gs pos="100000">
                    <a:srgbClr val="9900CC">
                      <a:alpha val="58000"/>
                    </a:srgbClr>
                  </a:gs>
                </a:gsLst>
                <a:path path="circle">
                  <a:fillToRect l="100000" b="100000"/>
                </a:path>
                <a:tileRect t="-100000" r="-100000"/>
              </a:gradFill>
              <a:ln>
                <a:noFill/>
              </a:ln>
              <a:effectLst>
                <a:outerShdw blurRad="50800" dist="50800" dir="8100000" algn="ctr" rotWithShape="0">
                  <a:srgbClr val="000000">
                    <a:alpha val="30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grpSp>
          <p:nvGrpSpPr>
            <p:cNvPr id="11" name="Группа 10"/>
            <p:cNvGrpSpPr/>
            <p:nvPr/>
          </p:nvGrpSpPr>
          <p:grpSpPr>
            <a:xfrm>
              <a:off x="5634901" y="4319701"/>
              <a:ext cx="4899297" cy="646331"/>
              <a:chOff x="519976" y="4653076"/>
              <a:chExt cx="4899297" cy="646331"/>
            </a:xfrm>
          </p:grpSpPr>
          <p:sp>
            <p:nvSpPr>
              <p:cNvPr id="12" name="TextBox 11"/>
              <p:cNvSpPr txBox="1"/>
              <p:nvPr/>
            </p:nvSpPr>
            <p:spPr>
              <a:xfrm>
                <a:off x="1066799" y="4653076"/>
                <a:ext cx="4352474" cy="646331"/>
              </a:xfrm>
              <a:prstGeom prst="rect">
                <a:avLst/>
              </a:prstGeom>
              <a:noFill/>
              <a:effectLst>
                <a:outerShdw blurRad="63500" dist="25400" dir="8100000" algn="ctr" rotWithShape="0">
                  <a:srgbClr val="000000">
                    <a:alpha val="82000"/>
                  </a:srgbClr>
                </a:outerShdw>
              </a:effectLst>
            </p:spPr>
            <p:txBody>
              <a:bodyPr wrap="none" rtlCol="0">
                <a:spAutoFit/>
              </a:bodyPr>
              <a:lstStyle/>
              <a:p>
                <a:r>
                  <a:rPr lang="ru-RU" dirty="0" smtClean="0">
                    <a:solidFill>
                      <a:schemeClr val="bg1">
                        <a:lumMod val="95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Ubuntu Light" panose="020B0304030602030204" pitchFamily="34" charset="0"/>
                  </a:rPr>
                  <a:t>Поддельные учетные записи</a:t>
                </a:r>
                <a:endParaRPr lang="en-US" dirty="0">
                  <a:solidFill>
                    <a:schemeClr val="bg1">
                      <a:lumMod val="9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Ubuntu Light" panose="020B0304030602030204" pitchFamily="34" charset="0"/>
                </a:endParaRPr>
              </a:p>
              <a:p>
                <a:r>
                  <a:rPr lang="ru-RU" dirty="0">
                    <a:solidFill>
                      <a:schemeClr val="bg1">
                        <a:lumMod val="95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Ubuntu Light" panose="020B0304030602030204" pitchFamily="34" charset="0"/>
                  </a:rPr>
                  <a:t>с использованием чужих </a:t>
                </a:r>
                <a:r>
                  <a:rPr lang="ru-RU" dirty="0" smtClean="0">
                    <a:solidFill>
                      <a:schemeClr val="bg1">
                        <a:lumMod val="95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Ubuntu Light" panose="020B0304030602030204" pitchFamily="34" charset="0"/>
                  </a:rPr>
                  <a:t>фотографий;</a:t>
                </a:r>
                <a:endParaRPr lang="ru-RU" dirty="0">
                  <a:solidFill>
                    <a:schemeClr val="bg1">
                      <a:lumMod val="9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Ubuntu Light" panose="020B0304030602030204" pitchFamily="34" charset="0"/>
                </a:endParaRPr>
              </a:p>
            </p:txBody>
          </p:sp>
          <p:sp>
            <p:nvSpPr>
              <p:cNvPr id="13" name="Овал 12"/>
              <p:cNvSpPr/>
              <p:nvPr/>
            </p:nvSpPr>
            <p:spPr>
              <a:xfrm>
                <a:off x="519976" y="4795267"/>
                <a:ext cx="361950" cy="361950"/>
              </a:xfrm>
              <a:prstGeom prst="ellipse">
                <a:avLst/>
              </a:prstGeom>
              <a:gradFill flip="none" rotWithShape="1">
                <a:gsLst>
                  <a:gs pos="0">
                    <a:srgbClr val="00FFFF"/>
                  </a:gs>
                  <a:gs pos="100000">
                    <a:srgbClr val="9900CC">
                      <a:alpha val="58000"/>
                    </a:srgbClr>
                  </a:gs>
                </a:gsLst>
                <a:path path="circle">
                  <a:fillToRect l="100000" b="100000"/>
                </a:path>
                <a:tileRect t="-100000" r="-100000"/>
              </a:gradFill>
              <a:ln>
                <a:noFill/>
              </a:ln>
              <a:effectLst>
                <a:outerShdw blurRad="50800" dist="50800" dir="8100000" algn="ctr" rotWithShape="0">
                  <a:srgbClr val="000000">
                    <a:alpha val="30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grpSp>
          <p:nvGrpSpPr>
            <p:cNvPr id="14" name="Группа 13"/>
            <p:cNvGrpSpPr/>
            <p:nvPr/>
          </p:nvGrpSpPr>
          <p:grpSpPr>
            <a:xfrm>
              <a:off x="479888" y="5259698"/>
              <a:ext cx="4444057" cy="646331"/>
              <a:chOff x="519976" y="4653076"/>
              <a:chExt cx="4444057" cy="646331"/>
            </a:xfrm>
          </p:grpSpPr>
          <p:sp>
            <p:nvSpPr>
              <p:cNvPr id="15" name="TextBox 14"/>
              <p:cNvSpPr txBox="1"/>
              <p:nvPr/>
            </p:nvSpPr>
            <p:spPr>
              <a:xfrm>
                <a:off x="1106887" y="4653076"/>
                <a:ext cx="3857146" cy="646331"/>
              </a:xfrm>
              <a:prstGeom prst="rect">
                <a:avLst/>
              </a:prstGeom>
              <a:noFill/>
              <a:effectLst>
                <a:outerShdw blurRad="63500" dist="25400" dir="8100000" algn="ctr" rotWithShape="0">
                  <a:srgbClr val="000000">
                    <a:alpha val="82000"/>
                  </a:srgbClr>
                </a:outerShdw>
              </a:effectLst>
            </p:spPr>
            <p:txBody>
              <a:bodyPr wrap="none" rtlCol="0">
                <a:spAutoFit/>
              </a:bodyPr>
              <a:lstStyle>
                <a:defPPr>
                  <a:defRPr lang="ru-RU"/>
                </a:defPPr>
                <a:lvl1pPr>
                  <a:defRPr>
                    <a:solidFill>
                      <a:schemeClr val="bg1">
                        <a:lumMod val="95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Ubuntu Light" panose="020B0304030602030204" pitchFamily="34" charset="0"/>
                  </a:defRPr>
                </a:lvl1pPr>
              </a:lstStyle>
              <a:p>
                <a:r>
                  <a:rPr lang="ru-RU" dirty="0"/>
                  <a:t>Издевательство и преследование</a:t>
                </a:r>
                <a:endParaRPr lang="en-US" dirty="0"/>
              </a:p>
              <a:p>
                <a:r>
                  <a:rPr lang="ru-RU" dirty="0" smtClean="0"/>
                  <a:t>в</a:t>
                </a:r>
                <a:r>
                  <a:rPr lang="ru-RU" dirty="0"/>
                  <a:t> </a:t>
                </a:r>
                <a:r>
                  <a:rPr lang="ru-RU" dirty="0" smtClean="0"/>
                  <a:t>интернете;</a:t>
                </a:r>
                <a:endParaRPr lang="ru-RU" dirty="0"/>
              </a:p>
            </p:txBody>
          </p:sp>
          <p:sp>
            <p:nvSpPr>
              <p:cNvPr id="16" name="Овал 15"/>
              <p:cNvSpPr/>
              <p:nvPr/>
            </p:nvSpPr>
            <p:spPr>
              <a:xfrm>
                <a:off x="519976" y="4795267"/>
                <a:ext cx="361950" cy="361950"/>
              </a:xfrm>
              <a:prstGeom prst="ellipse">
                <a:avLst/>
              </a:prstGeom>
              <a:gradFill flip="none" rotWithShape="1">
                <a:gsLst>
                  <a:gs pos="0">
                    <a:srgbClr val="00FFFF"/>
                  </a:gs>
                  <a:gs pos="100000">
                    <a:srgbClr val="9900CC">
                      <a:alpha val="58000"/>
                    </a:srgbClr>
                  </a:gs>
                </a:gsLst>
                <a:path path="circle">
                  <a:fillToRect l="100000" b="100000"/>
                </a:path>
                <a:tileRect t="-100000" r="-100000"/>
              </a:gradFill>
              <a:ln>
                <a:noFill/>
              </a:ln>
              <a:effectLst>
                <a:outerShdw blurRad="50800" dist="50800" dir="8100000" algn="ctr" rotWithShape="0">
                  <a:srgbClr val="000000">
                    <a:alpha val="30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grpSp>
          <p:nvGrpSpPr>
            <p:cNvPr id="17" name="Группа 16"/>
            <p:cNvGrpSpPr/>
            <p:nvPr/>
          </p:nvGrpSpPr>
          <p:grpSpPr>
            <a:xfrm>
              <a:off x="5634901" y="5259698"/>
              <a:ext cx="4336643" cy="646331"/>
              <a:chOff x="519976" y="4653076"/>
              <a:chExt cx="4336643" cy="646331"/>
            </a:xfrm>
          </p:grpSpPr>
          <p:sp>
            <p:nvSpPr>
              <p:cNvPr id="18" name="TextBox 17"/>
              <p:cNvSpPr txBox="1"/>
              <p:nvPr/>
            </p:nvSpPr>
            <p:spPr>
              <a:xfrm>
                <a:off x="1066799" y="4653076"/>
                <a:ext cx="3789820" cy="646331"/>
              </a:xfrm>
              <a:prstGeom prst="rect">
                <a:avLst/>
              </a:prstGeom>
              <a:noFill/>
              <a:effectLst>
                <a:outerShdw blurRad="63500" dist="25400" dir="8100000" algn="ctr" rotWithShape="0">
                  <a:srgbClr val="000000">
                    <a:alpha val="82000"/>
                  </a:srgbClr>
                </a:outerShdw>
              </a:effectLst>
            </p:spPr>
            <p:txBody>
              <a:bodyPr wrap="none" rtlCol="0">
                <a:spAutoFit/>
              </a:bodyPr>
              <a:lstStyle>
                <a:defPPr>
                  <a:defRPr lang="ru-RU"/>
                </a:defPPr>
                <a:lvl1pPr>
                  <a:defRPr>
                    <a:solidFill>
                      <a:schemeClr val="bg1">
                        <a:lumMod val="95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Ubuntu Light" panose="020B0304030602030204" pitchFamily="34" charset="0"/>
                  </a:defRPr>
                </a:lvl1pPr>
              </a:lstStyle>
              <a:p>
                <a:r>
                  <a:rPr lang="ru-RU" dirty="0" smtClean="0"/>
                  <a:t>Публикация</a:t>
                </a:r>
                <a:r>
                  <a:rPr lang="ru-RU" dirty="0"/>
                  <a:t> </a:t>
                </a:r>
                <a:r>
                  <a:rPr lang="ru-RU" dirty="0" smtClean="0"/>
                  <a:t>фотографий другого</a:t>
                </a:r>
              </a:p>
              <a:p>
                <a:r>
                  <a:rPr lang="ru-RU" dirty="0" smtClean="0"/>
                  <a:t>человека </a:t>
                </a:r>
                <a:r>
                  <a:rPr lang="ru-RU" dirty="0"/>
                  <a:t>без его </a:t>
                </a:r>
                <a:r>
                  <a:rPr lang="ru-RU" dirty="0" smtClean="0"/>
                  <a:t>согласия;</a:t>
                </a:r>
                <a:endParaRPr lang="ru-RU" dirty="0"/>
              </a:p>
            </p:txBody>
          </p:sp>
          <p:sp>
            <p:nvSpPr>
              <p:cNvPr id="19" name="Овал 18"/>
              <p:cNvSpPr/>
              <p:nvPr/>
            </p:nvSpPr>
            <p:spPr>
              <a:xfrm>
                <a:off x="519976" y="4795267"/>
                <a:ext cx="361950" cy="361950"/>
              </a:xfrm>
              <a:prstGeom prst="ellipse">
                <a:avLst/>
              </a:prstGeom>
              <a:gradFill flip="none" rotWithShape="1">
                <a:gsLst>
                  <a:gs pos="0">
                    <a:srgbClr val="00FFFF"/>
                  </a:gs>
                  <a:gs pos="100000">
                    <a:srgbClr val="9900CC">
                      <a:alpha val="58000"/>
                    </a:srgbClr>
                  </a:gs>
                </a:gsLst>
                <a:path path="circle">
                  <a:fillToRect l="100000" b="100000"/>
                </a:path>
                <a:tileRect t="-100000" r="-100000"/>
              </a:gradFill>
              <a:ln>
                <a:noFill/>
              </a:ln>
              <a:effectLst>
                <a:outerShdw blurRad="50800" dist="50800" dir="8100000" algn="ctr" rotWithShape="0">
                  <a:srgbClr val="000000">
                    <a:alpha val="30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</p:grpSp>
      <p:grpSp>
        <p:nvGrpSpPr>
          <p:cNvPr id="20" name="Группа 19"/>
          <p:cNvGrpSpPr/>
          <p:nvPr/>
        </p:nvGrpSpPr>
        <p:grpSpPr>
          <a:xfrm>
            <a:off x="2758049" y="6196004"/>
            <a:ext cx="6675902" cy="369332"/>
            <a:chOff x="519976" y="4787885"/>
            <a:chExt cx="6675902" cy="369332"/>
          </a:xfrm>
        </p:grpSpPr>
        <p:sp>
          <p:nvSpPr>
            <p:cNvPr id="21" name="TextBox 20"/>
            <p:cNvSpPr txBox="1"/>
            <p:nvPr/>
          </p:nvSpPr>
          <p:spPr>
            <a:xfrm>
              <a:off x="1059262" y="4787885"/>
              <a:ext cx="6136616" cy="369332"/>
            </a:xfrm>
            <a:prstGeom prst="rect">
              <a:avLst/>
            </a:prstGeom>
            <a:noFill/>
            <a:effectLst>
              <a:outerShdw blurRad="63500" dist="25400" dir="8100000" algn="ctr" rotWithShape="0">
                <a:srgbClr val="000000">
                  <a:alpha val="82000"/>
                </a:srgbClr>
              </a:outerShdw>
            </a:effectLst>
          </p:spPr>
          <p:txBody>
            <a:bodyPr wrap="none" rtlCol="0">
              <a:spAutoFit/>
            </a:bodyPr>
            <a:lstStyle>
              <a:defPPr>
                <a:defRPr lang="ru-RU"/>
              </a:defPPr>
              <a:lvl1pPr>
                <a:defRPr>
                  <a:solidFill>
                    <a:schemeClr val="bg1">
                      <a:lumMod val="9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Ubuntu Light" panose="020B0304030602030204" pitchFamily="34" charset="0"/>
                </a:defRPr>
              </a:lvl1pPr>
            </a:lstStyle>
            <a:p>
              <a:r>
                <a:rPr lang="ru-RU" dirty="0"/>
                <a:t>Преследование человека в соцсетях или онлайн-играх.</a:t>
              </a:r>
            </a:p>
          </p:txBody>
        </p:sp>
        <p:sp>
          <p:nvSpPr>
            <p:cNvPr id="22" name="Овал 21"/>
            <p:cNvSpPr/>
            <p:nvPr/>
          </p:nvSpPr>
          <p:spPr>
            <a:xfrm>
              <a:off x="519976" y="4795267"/>
              <a:ext cx="361950" cy="361950"/>
            </a:xfrm>
            <a:prstGeom prst="ellipse">
              <a:avLst/>
            </a:prstGeom>
            <a:gradFill flip="none" rotWithShape="1">
              <a:gsLst>
                <a:gs pos="0">
                  <a:srgbClr val="00FFFF"/>
                </a:gs>
                <a:gs pos="100000">
                  <a:srgbClr val="9900CC">
                    <a:alpha val="58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>
              <a:noFill/>
            </a:ln>
            <a:effectLst>
              <a:outerShdw blurRad="50800" dist="50800" dir="8100000" algn="ctr" rotWithShape="0">
                <a:srgbClr val="000000">
                  <a:alpha val="3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27" name="Рисунок 26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178075" y="182698"/>
            <a:ext cx="735528" cy="764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0667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с двумя скругленными противолежащими углами 9"/>
          <p:cNvSpPr/>
          <p:nvPr/>
        </p:nvSpPr>
        <p:spPr>
          <a:xfrm>
            <a:off x="-87549" y="2520055"/>
            <a:ext cx="1215958" cy="253708"/>
          </a:xfrm>
          <a:prstGeom prst="round2DiagRect">
            <a:avLst/>
          </a:prstGeom>
          <a:gradFill>
            <a:gsLst>
              <a:gs pos="0">
                <a:srgbClr val="00FFFF"/>
              </a:gs>
              <a:gs pos="100000">
                <a:srgbClr val="740074">
                  <a:alpha val="0"/>
                </a:srgbClr>
              </a:gs>
            </a:gsLst>
            <a:path path="circle">
              <a:fillToRect r="100000" b="10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3252112" y="419619"/>
            <a:ext cx="568777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>
                <a:solidFill>
                  <a:schemeClr val="bg1">
                    <a:lumMod val="95000"/>
                  </a:schemeClr>
                </a:solidFill>
                <a:latin typeface="Ubuntu" panose="020B0504030602030204" pitchFamily="34" charset="0"/>
              </a:rPr>
              <a:t>Меня троллят, что делать</a:t>
            </a:r>
            <a:r>
              <a:rPr lang="ru-RU" sz="3200" b="1" dirty="0" smtClean="0">
                <a:solidFill>
                  <a:schemeClr val="bg1">
                    <a:lumMod val="95000"/>
                  </a:schemeClr>
                </a:solidFill>
                <a:latin typeface="Ubuntu" panose="020B0504030602030204" pitchFamily="34" charset="0"/>
              </a:rPr>
              <a:t>?</a:t>
            </a:r>
            <a:endParaRPr lang="ru-RU" sz="3200" b="1" dirty="0">
              <a:solidFill>
                <a:schemeClr val="bg1">
                  <a:lumMod val="95000"/>
                </a:schemeClr>
              </a:solidFill>
              <a:latin typeface="Ubuntu" panose="020B050403060203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03573" y="1517899"/>
            <a:ext cx="4990571" cy="4990571"/>
          </a:xfrm>
          <a:prstGeom prst="rect">
            <a:avLst/>
          </a:prstGeom>
          <a:effectLst>
            <a:outerShdw blurRad="50800" dist="76200" dir="6120000" sx="99000" sy="99000" algn="ctr" rotWithShape="0">
              <a:srgbClr val="000000">
                <a:alpha val="23000"/>
              </a:srgbClr>
            </a:outerShdw>
          </a:effectLst>
        </p:spPr>
      </p:pic>
      <p:sp>
        <p:nvSpPr>
          <p:cNvPr id="4" name="TextBox 3"/>
          <p:cNvSpPr txBox="1"/>
          <p:nvPr/>
        </p:nvSpPr>
        <p:spPr>
          <a:xfrm>
            <a:off x="786533" y="1293875"/>
            <a:ext cx="530946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>
              <a:defRPr sz="3200" b="1">
                <a:solidFill>
                  <a:schemeClr val="bg1">
                    <a:lumMod val="95000"/>
                  </a:schemeClr>
                </a:solidFill>
                <a:latin typeface="Ubuntu" panose="020B0504030602030204" pitchFamily="34" charset="0"/>
              </a:defRPr>
            </a:lvl1pPr>
          </a:lstStyle>
          <a:p>
            <a:r>
              <a:rPr lang="ru-RU" sz="2000" b="0" dirty="0"/>
              <a:t>Чтобы не пострадать от подобной травли,</a:t>
            </a:r>
            <a:endParaRPr lang="en-US" sz="2000" b="0" dirty="0"/>
          </a:p>
          <a:p>
            <a:r>
              <a:rPr lang="ru-RU" sz="2000" b="0" dirty="0"/>
              <a:t>соблюдайте несколько правил: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86533" y="2481344"/>
            <a:ext cx="50690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>
              <a:defRPr sz="2000" b="0">
                <a:solidFill>
                  <a:schemeClr val="bg1">
                    <a:lumMod val="95000"/>
                  </a:schemeClr>
                </a:solidFill>
                <a:latin typeface="Ubuntu" panose="020B0504030602030204" pitchFamily="34" charset="0"/>
              </a:defRPr>
            </a:lvl1pPr>
          </a:lstStyle>
          <a:p>
            <a:r>
              <a:rPr lang="ru-RU" sz="1800" dirty="0" smtClean="0">
                <a:latin typeface="Ubuntu Light" panose="020B0304030602030204" pitchFamily="34" charset="0"/>
              </a:rPr>
              <a:t>1.  </a:t>
            </a:r>
            <a:r>
              <a:rPr lang="ru-RU" sz="1800" b="1" dirty="0" smtClean="0">
                <a:latin typeface="Ubuntu Light" panose="020B0304030602030204" pitchFamily="34" charset="0"/>
              </a:rPr>
              <a:t>Не</a:t>
            </a:r>
            <a:r>
              <a:rPr lang="ru-RU" sz="1800" b="1" dirty="0">
                <a:latin typeface="Ubuntu Light" panose="020B0304030602030204" pitchFamily="34" charset="0"/>
              </a:rPr>
              <a:t> отвечайте </a:t>
            </a:r>
            <a:r>
              <a:rPr lang="ru-RU" sz="1800" dirty="0">
                <a:latin typeface="Ubuntu Light" panose="020B0304030602030204" pitchFamily="34" charset="0"/>
              </a:rPr>
              <a:t>на агрессивные </a:t>
            </a:r>
            <a:r>
              <a:rPr lang="ru-RU" sz="1800" dirty="0" smtClean="0">
                <a:latin typeface="Ubuntu Light" panose="020B0304030602030204" pitchFamily="34" charset="0"/>
              </a:rPr>
              <a:t>сообщения;</a:t>
            </a:r>
            <a:endParaRPr lang="ru-RU" sz="1800" dirty="0">
              <a:latin typeface="Ubuntu Light" panose="020B030403060203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86533" y="2933403"/>
            <a:ext cx="51507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 marL="342900" indent="-342900">
              <a:buAutoNum type="arabicPeriod"/>
              <a:defRPr b="0">
                <a:solidFill>
                  <a:schemeClr val="bg1">
                    <a:lumMod val="95000"/>
                  </a:schemeClr>
                </a:solidFill>
                <a:latin typeface="Ubuntu Light" panose="020B0304030602030204" pitchFamily="34" charset="0"/>
              </a:defRPr>
            </a:lvl1pPr>
          </a:lstStyle>
          <a:p>
            <a:pPr marL="0" indent="0">
              <a:buNone/>
            </a:pPr>
            <a:r>
              <a:rPr lang="ru-RU" dirty="0" smtClean="0"/>
              <a:t>2.  Занесите </a:t>
            </a:r>
            <a:r>
              <a:rPr lang="ru-RU" dirty="0"/>
              <a:t>пользователей в </a:t>
            </a:r>
            <a:r>
              <a:rPr lang="ru-RU" b="1" dirty="0"/>
              <a:t>чёрный </a:t>
            </a:r>
            <a:r>
              <a:rPr lang="ru-RU" b="1" dirty="0" smtClean="0"/>
              <a:t>список;</a:t>
            </a: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786533" y="3397707"/>
            <a:ext cx="82157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 marL="342900" indent="-342900">
              <a:buAutoNum type="arabicPeriod"/>
              <a:defRPr b="0">
                <a:solidFill>
                  <a:schemeClr val="bg1">
                    <a:lumMod val="95000"/>
                  </a:schemeClr>
                </a:solidFill>
                <a:latin typeface="Ubuntu Light" panose="020B0304030602030204" pitchFamily="34" charset="0"/>
              </a:defRPr>
            </a:lvl1pPr>
          </a:lstStyle>
          <a:p>
            <a:pPr marL="0" indent="0">
              <a:buNone/>
            </a:pPr>
            <a:r>
              <a:rPr lang="ru-RU" dirty="0"/>
              <a:t>3. </a:t>
            </a:r>
            <a:r>
              <a:rPr lang="ru-RU" dirty="0" smtClean="0"/>
              <a:t> </a:t>
            </a:r>
            <a:r>
              <a:rPr lang="ru-RU" b="1" dirty="0" smtClean="0"/>
              <a:t>Сообщите</a:t>
            </a:r>
            <a:r>
              <a:rPr lang="ru-RU" dirty="0" smtClean="0"/>
              <a:t> </a:t>
            </a:r>
            <a:r>
              <a:rPr lang="ru-RU" dirty="0"/>
              <a:t>о происходящем </a:t>
            </a:r>
            <a:r>
              <a:rPr lang="ru-RU" b="1" dirty="0"/>
              <a:t>технической поддержке </a:t>
            </a:r>
            <a:r>
              <a:rPr lang="ru-RU" dirty="0"/>
              <a:t>социальной </a:t>
            </a:r>
            <a:r>
              <a:rPr lang="ru-RU" dirty="0" smtClean="0"/>
              <a:t>сети</a:t>
            </a:r>
            <a:r>
              <a:rPr lang="ru-RU" dirty="0"/>
              <a:t>;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86533" y="3873465"/>
            <a:ext cx="90759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marL="342900" indent="-342900">
              <a:buAutoNum type="arabicPeriod"/>
              <a:defRPr b="0">
                <a:solidFill>
                  <a:schemeClr val="bg1">
                    <a:lumMod val="95000"/>
                  </a:schemeClr>
                </a:solidFill>
                <a:latin typeface="Ubuntu Light" panose="020B0304030602030204" pitchFamily="34" charset="0"/>
              </a:defRPr>
            </a:lvl1pPr>
          </a:lstStyle>
          <a:p>
            <a:pPr>
              <a:buAutoNum type="arabicPeriod" startAt="4"/>
            </a:pPr>
            <a:r>
              <a:rPr lang="ru-RU" dirty="0" smtClean="0"/>
              <a:t>Делайте </a:t>
            </a:r>
            <a:r>
              <a:rPr lang="ru-RU" b="1" dirty="0"/>
              <a:t>скриншоты </a:t>
            </a:r>
            <a:r>
              <a:rPr lang="ru-RU" b="1" dirty="0" smtClean="0"/>
              <a:t>переписки</a:t>
            </a:r>
            <a:r>
              <a:rPr lang="ru-RU" dirty="0" smtClean="0"/>
              <a:t>, в котором виден </a:t>
            </a:r>
            <a:r>
              <a:rPr lang="ru-RU" dirty="0"/>
              <a:t>текст сообщения и имя </a:t>
            </a:r>
            <a:r>
              <a:rPr lang="ru-RU" dirty="0" smtClean="0"/>
              <a:t>отправителя;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86532" y="4545739"/>
            <a:ext cx="835036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 marL="342900" indent="-342900">
              <a:buAutoNum type="arabicPeriod"/>
              <a:defRPr b="0">
                <a:solidFill>
                  <a:schemeClr val="bg1">
                    <a:lumMod val="95000"/>
                  </a:schemeClr>
                </a:solidFill>
                <a:latin typeface="Ubuntu Light" panose="020B0304030602030204" pitchFamily="34" charset="0"/>
              </a:defRPr>
            </a:lvl1pPr>
          </a:lstStyle>
          <a:p>
            <a:pPr lvl="0">
              <a:buAutoNum type="arabicPeriod" startAt="5"/>
            </a:pPr>
            <a:r>
              <a:rPr lang="ru-RU" b="1" dirty="0" smtClean="0"/>
              <a:t>Расскажите о</a:t>
            </a:r>
            <a:r>
              <a:rPr lang="ru-RU" b="1" dirty="0"/>
              <a:t> происходящем </a:t>
            </a:r>
            <a:r>
              <a:rPr lang="ru-RU" b="1" dirty="0" smtClean="0"/>
              <a:t>взрослым</a:t>
            </a:r>
            <a:r>
              <a:rPr lang="ru-RU" dirty="0" smtClean="0"/>
              <a:t>. Если </a:t>
            </a:r>
            <a:r>
              <a:rPr lang="ru-RU" dirty="0"/>
              <a:t>вас запугивают, </a:t>
            </a:r>
            <a:r>
              <a:rPr lang="ru-RU" dirty="0" smtClean="0"/>
              <a:t>угрожают,</a:t>
            </a:r>
          </a:p>
          <a:p>
            <a:pPr marL="0" lvl="0" indent="0">
              <a:buNone/>
            </a:pPr>
            <a:r>
              <a:rPr lang="ru-RU" dirty="0" smtClean="0"/>
              <a:t>то </a:t>
            </a:r>
            <a:r>
              <a:rPr lang="ru-RU" dirty="0"/>
              <a:t>расскажите об этом </a:t>
            </a:r>
            <a:r>
              <a:rPr lang="ru-RU" dirty="0" smtClean="0"/>
              <a:t>родителям.</a:t>
            </a:r>
            <a:endParaRPr lang="ru-RU" dirty="0"/>
          </a:p>
        </p:txBody>
      </p:sp>
      <p:sp>
        <p:nvSpPr>
          <p:cNvPr id="11" name="Прямоугольник с двумя скругленными противолежащими углами 10"/>
          <p:cNvSpPr/>
          <p:nvPr/>
        </p:nvSpPr>
        <p:spPr>
          <a:xfrm>
            <a:off x="-87549" y="2991215"/>
            <a:ext cx="1215958" cy="253708"/>
          </a:xfrm>
          <a:prstGeom prst="round2DiagRect">
            <a:avLst/>
          </a:prstGeom>
          <a:gradFill>
            <a:gsLst>
              <a:gs pos="0">
                <a:srgbClr val="00FFFF"/>
              </a:gs>
              <a:gs pos="100000">
                <a:srgbClr val="740074">
                  <a:alpha val="0"/>
                </a:srgbClr>
              </a:gs>
            </a:gsLst>
            <a:path path="circle">
              <a:fillToRect r="100000" b="10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с двумя скругленными противолежащими углами 11"/>
          <p:cNvSpPr/>
          <p:nvPr/>
        </p:nvSpPr>
        <p:spPr>
          <a:xfrm>
            <a:off x="-87549" y="3446024"/>
            <a:ext cx="1215958" cy="253708"/>
          </a:xfrm>
          <a:prstGeom prst="round2DiagRect">
            <a:avLst/>
          </a:prstGeom>
          <a:gradFill>
            <a:gsLst>
              <a:gs pos="0">
                <a:srgbClr val="00FFFF"/>
              </a:gs>
              <a:gs pos="100000">
                <a:srgbClr val="740074">
                  <a:alpha val="0"/>
                </a:srgbClr>
              </a:gs>
            </a:gsLst>
            <a:path path="circle">
              <a:fillToRect r="100000" b="10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с двумя скругленными противолежащими углами 12"/>
          <p:cNvSpPr/>
          <p:nvPr/>
        </p:nvSpPr>
        <p:spPr>
          <a:xfrm>
            <a:off x="-87549" y="3925853"/>
            <a:ext cx="1215958" cy="253708"/>
          </a:xfrm>
          <a:prstGeom prst="round2DiagRect">
            <a:avLst/>
          </a:prstGeom>
          <a:gradFill>
            <a:gsLst>
              <a:gs pos="0">
                <a:srgbClr val="00FFFF"/>
              </a:gs>
              <a:gs pos="100000">
                <a:srgbClr val="740074">
                  <a:alpha val="0"/>
                </a:srgbClr>
              </a:gs>
            </a:gsLst>
            <a:path path="circle">
              <a:fillToRect r="100000" b="10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с двумя скругленными противолежащими углами 13"/>
          <p:cNvSpPr/>
          <p:nvPr/>
        </p:nvSpPr>
        <p:spPr>
          <a:xfrm>
            <a:off x="-87549" y="4598127"/>
            <a:ext cx="1215958" cy="253708"/>
          </a:xfrm>
          <a:prstGeom prst="round2DiagRect">
            <a:avLst/>
          </a:prstGeom>
          <a:gradFill>
            <a:gsLst>
              <a:gs pos="0">
                <a:srgbClr val="00FFFF"/>
              </a:gs>
              <a:gs pos="100000">
                <a:srgbClr val="740074">
                  <a:alpha val="0"/>
                </a:srgbClr>
              </a:gs>
            </a:gsLst>
            <a:path path="circle">
              <a:fillToRect r="100000" b="10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178075" y="182698"/>
            <a:ext cx="735528" cy="764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5025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Прямоугольник с двумя скругленными противолежащими углами 29"/>
          <p:cNvSpPr/>
          <p:nvPr/>
        </p:nvSpPr>
        <p:spPr>
          <a:xfrm rot="10800000">
            <a:off x="11115718" y="6161153"/>
            <a:ext cx="1215958" cy="253708"/>
          </a:xfrm>
          <a:prstGeom prst="round2DiagRect">
            <a:avLst/>
          </a:prstGeom>
          <a:gradFill>
            <a:gsLst>
              <a:gs pos="0">
                <a:srgbClr val="FF0000"/>
              </a:gs>
              <a:gs pos="100000">
                <a:srgbClr val="740074">
                  <a:alpha val="0"/>
                </a:srgbClr>
              </a:gs>
            </a:gsLst>
            <a:path path="circle">
              <a:fillToRect r="100000" b="10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4" name="Группа 3"/>
          <p:cNvGrpSpPr/>
          <p:nvPr/>
        </p:nvGrpSpPr>
        <p:grpSpPr>
          <a:xfrm>
            <a:off x="2731217" y="2484576"/>
            <a:ext cx="6661471" cy="1749001"/>
            <a:chOff x="2035059" y="2649947"/>
            <a:chExt cx="6661471" cy="1749001"/>
          </a:xfrm>
        </p:grpSpPr>
        <p:sp>
          <p:nvSpPr>
            <p:cNvPr id="3" name="Прямоугольник с двумя скругленными противолежащими углами 2"/>
            <p:cNvSpPr/>
            <p:nvPr/>
          </p:nvSpPr>
          <p:spPr>
            <a:xfrm>
              <a:off x="3511684" y="3142915"/>
              <a:ext cx="5136205" cy="923330"/>
            </a:xfrm>
            <a:prstGeom prst="round2DiagRect">
              <a:avLst/>
            </a:prstGeom>
            <a:gradFill>
              <a:gsLst>
                <a:gs pos="4000">
                  <a:srgbClr val="FF0066">
                    <a:alpha val="69804"/>
                  </a:srgbClr>
                </a:gs>
                <a:gs pos="100000">
                  <a:srgbClr val="740074">
                    <a:alpha val="83922"/>
                  </a:srgbClr>
                </a:gs>
              </a:gsLst>
              <a:path path="circle">
                <a:fillToRect r="100000" b="100000"/>
              </a:path>
            </a:gradFill>
            <a:ln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alpha val="0"/>
                    </a:schemeClr>
                  </a:gs>
                </a:gsLst>
                <a:lin ang="810000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3652148" y="3124896"/>
              <a:ext cx="5044382" cy="923330"/>
            </a:xfrm>
            <a:prstGeom prst="rect">
              <a:avLst/>
            </a:prstGeom>
            <a:noFill/>
            <a:effectLst>
              <a:outerShdw blurRad="76200" dir="13500000" sy="23000" kx="1200000" algn="br" rotWithShape="0">
                <a:prstClr val="black">
                  <a:alpha val="20000"/>
                </a:prstClr>
              </a:outerShdw>
            </a:effectLst>
          </p:spPr>
          <p:txBody>
            <a:bodyPr wrap="square" rtlCol="0">
              <a:spAutoFit/>
            </a:bodyPr>
            <a:lstStyle/>
            <a:p>
              <a:r>
                <a:rPr lang="ru-RU" dirty="0">
                  <a:solidFill>
                    <a:schemeClr val="bg1">
                      <a:lumMod val="95000"/>
                    </a:schemeClr>
                  </a:solidFill>
                  <a:latin typeface="Ubuntu" panose="020B0504030602030204" pitchFamily="34" charset="0"/>
                </a:rPr>
                <a:t>Нельзя кликать на подозрительные </a:t>
              </a:r>
              <a:r>
                <a:rPr lang="ru-RU" dirty="0" smtClean="0">
                  <a:solidFill>
                    <a:schemeClr val="bg1">
                      <a:lumMod val="95000"/>
                    </a:schemeClr>
                  </a:solidFill>
                  <a:latin typeface="Ubuntu" panose="020B0504030602030204" pitchFamily="34" charset="0"/>
                </a:rPr>
                <a:t>ссылки,</a:t>
              </a:r>
            </a:p>
            <a:p>
              <a:r>
                <a:rPr lang="ru-RU" dirty="0" smtClean="0">
                  <a:solidFill>
                    <a:schemeClr val="bg1">
                      <a:lumMod val="95000"/>
                    </a:schemeClr>
                  </a:solidFill>
                  <a:latin typeface="Ubuntu" panose="020B0504030602030204" pitchFamily="34" charset="0"/>
                </a:rPr>
                <a:t>которые </a:t>
              </a:r>
              <a:r>
                <a:rPr lang="ru-RU" dirty="0">
                  <a:solidFill>
                    <a:schemeClr val="bg1">
                      <a:lumMod val="95000"/>
                    </a:schemeClr>
                  </a:solidFill>
                  <a:latin typeface="Ubuntu" panose="020B0504030602030204" pitchFamily="34" charset="0"/>
                </a:rPr>
                <a:t>приходят по электронной </a:t>
              </a:r>
              <a:r>
                <a:rPr lang="ru-RU" dirty="0" smtClean="0">
                  <a:solidFill>
                    <a:schemeClr val="bg1">
                      <a:lumMod val="95000"/>
                    </a:schemeClr>
                  </a:solidFill>
                  <a:latin typeface="Ubuntu" panose="020B0504030602030204" pitchFamily="34" charset="0"/>
                </a:rPr>
                <a:t>почте</a:t>
              </a:r>
              <a:endParaRPr lang="en-US" dirty="0" smtClean="0">
                <a:solidFill>
                  <a:schemeClr val="bg1">
                    <a:lumMod val="95000"/>
                  </a:schemeClr>
                </a:solidFill>
                <a:latin typeface="Ubuntu" panose="020B0504030602030204" pitchFamily="34" charset="0"/>
              </a:endParaRPr>
            </a:p>
            <a:p>
              <a:r>
                <a:rPr lang="ru-RU" dirty="0" smtClean="0">
                  <a:solidFill>
                    <a:schemeClr val="bg1">
                      <a:lumMod val="95000"/>
                    </a:schemeClr>
                  </a:solidFill>
                  <a:latin typeface="Ubuntu" panose="020B0504030602030204" pitchFamily="34" charset="0"/>
                </a:rPr>
                <a:t>или </a:t>
              </a:r>
              <a:r>
                <a:rPr lang="ru-RU" dirty="0">
                  <a:solidFill>
                    <a:schemeClr val="bg1">
                      <a:lumMod val="95000"/>
                    </a:schemeClr>
                  </a:solidFill>
                  <a:latin typeface="Ubuntu" panose="020B0504030602030204" pitchFamily="34" charset="0"/>
                </a:rPr>
                <a:t>в </a:t>
              </a:r>
              <a:r>
                <a:rPr lang="ru-RU" dirty="0" smtClean="0">
                  <a:solidFill>
                    <a:schemeClr val="bg1">
                      <a:lumMod val="95000"/>
                    </a:schemeClr>
                  </a:solidFill>
                  <a:latin typeface="Ubuntu" panose="020B0504030602030204" pitchFamily="34" charset="0"/>
                </a:rPr>
                <a:t>сообщениях!</a:t>
              </a:r>
              <a:endParaRPr lang="ru-RU" sz="2800" b="1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buntu" panose="020B0504030602030204" pitchFamily="34" charset="0"/>
              </a:endParaRPr>
            </a:p>
          </p:txBody>
        </p:sp>
        <p:pic>
          <p:nvPicPr>
            <p:cNvPr id="2" name="Рисунок 1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035059" y="2649947"/>
              <a:ext cx="1749001" cy="1749001"/>
            </a:xfrm>
            <a:prstGeom prst="rect">
              <a:avLst/>
            </a:prstGeom>
          </p:spPr>
        </p:pic>
      </p:grpSp>
      <p:sp>
        <p:nvSpPr>
          <p:cNvPr id="20" name="TextBox 19"/>
          <p:cNvSpPr txBox="1"/>
          <p:nvPr/>
        </p:nvSpPr>
        <p:spPr>
          <a:xfrm>
            <a:off x="5075419" y="4351328"/>
            <a:ext cx="202170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solidFill>
                  <a:schemeClr val="bg1">
                    <a:lumMod val="95000"/>
                  </a:schemeClr>
                </a:solidFill>
                <a:latin typeface="Ubuntu" panose="020B0504030602030204" pitchFamily="34" charset="0"/>
              </a:rPr>
              <a:t>Например:</a:t>
            </a:r>
            <a:endParaRPr lang="ru-RU" sz="2800" dirty="0">
              <a:solidFill>
                <a:schemeClr val="bg1">
                  <a:lumMod val="95000"/>
                </a:schemeClr>
              </a:solidFill>
              <a:latin typeface="Ubuntu" panose="020B0504030602030204" pitchFamily="34" charset="0"/>
            </a:endParaRPr>
          </a:p>
        </p:txBody>
      </p:sp>
      <p:grpSp>
        <p:nvGrpSpPr>
          <p:cNvPr id="28" name="Группа 27"/>
          <p:cNvGrpSpPr/>
          <p:nvPr/>
        </p:nvGrpSpPr>
        <p:grpSpPr>
          <a:xfrm>
            <a:off x="750107" y="5078787"/>
            <a:ext cx="10691787" cy="646331"/>
            <a:chOff x="963321" y="5195523"/>
            <a:chExt cx="10691787" cy="646331"/>
          </a:xfrm>
        </p:grpSpPr>
        <p:grpSp>
          <p:nvGrpSpPr>
            <p:cNvPr id="8" name="Группа 7"/>
            <p:cNvGrpSpPr/>
            <p:nvPr/>
          </p:nvGrpSpPr>
          <p:grpSpPr>
            <a:xfrm>
              <a:off x="963321" y="5213544"/>
              <a:ext cx="4876373" cy="622733"/>
              <a:chOff x="963321" y="5213544"/>
              <a:chExt cx="4876373" cy="622733"/>
            </a:xfrm>
          </p:grpSpPr>
          <p:sp>
            <p:nvSpPr>
              <p:cNvPr id="21" name="Прямоугольник с двумя скругленными противолежащими углами 20"/>
              <p:cNvSpPr/>
              <p:nvPr/>
            </p:nvSpPr>
            <p:spPr>
              <a:xfrm>
                <a:off x="963321" y="5213544"/>
                <a:ext cx="4876373" cy="622733"/>
              </a:xfrm>
              <a:prstGeom prst="round2DiagRect">
                <a:avLst/>
              </a:prstGeom>
              <a:gradFill flip="none" rotWithShape="1">
                <a:gsLst>
                  <a:gs pos="0">
                    <a:srgbClr val="003399"/>
                  </a:gs>
                  <a:gs pos="100000">
                    <a:srgbClr val="0099FF"/>
                  </a:gs>
                </a:gsLst>
                <a:lin ang="2700000" scaled="1"/>
                <a:tileRect/>
              </a:gradFill>
              <a:ln>
                <a:gradFill flip="none" rotWithShape="1">
                  <a:gsLst>
                    <a:gs pos="0">
                      <a:schemeClr val="bg1"/>
                    </a:gs>
                    <a:gs pos="100000">
                      <a:schemeClr val="bg1">
                        <a:alpha val="0"/>
                      </a:schemeClr>
                    </a:gs>
                  </a:gsLst>
                  <a:lin ang="8100000" scaled="1"/>
                  <a:tileRect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5" name="TextBox 4"/>
              <p:cNvSpPr txBox="1"/>
              <p:nvPr/>
            </p:nvSpPr>
            <p:spPr>
              <a:xfrm>
                <a:off x="1231605" y="5340244"/>
                <a:ext cx="4339805" cy="369332"/>
              </a:xfrm>
              <a:prstGeom prst="rect">
                <a:avLst/>
              </a:prstGeom>
              <a:noFill/>
              <a:effectLst>
                <a:outerShdw blurRad="76200" dir="13500000" sy="23000" kx="1200000" algn="br" rotWithShape="0">
                  <a:prstClr val="black">
                    <a:alpha val="20000"/>
                  </a:prstClr>
                </a:outerShdw>
              </a:effectLst>
            </p:spPr>
            <p:txBody>
              <a:bodyPr wrap="square" rtlCol="0">
                <a:spAutoFit/>
              </a:bodyPr>
              <a:lstStyle>
                <a:defPPr>
                  <a:defRPr lang="ru-RU"/>
                </a:defPPr>
                <a:lvl1pPr>
                  <a:defRPr>
                    <a:solidFill>
                      <a:schemeClr val="bg1">
                        <a:lumMod val="95000"/>
                      </a:schemeClr>
                    </a:solidFill>
                    <a:latin typeface="Ubuntu" panose="020B0504030602030204" pitchFamily="34" charset="0"/>
                  </a:defRPr>
                </a:lvl1pPr>
              </a:lstStyle>
              <a:p>
                <a:r>
                  <a:rPr lang="ru-RU" dirty="0"/>
                  <a:t>«Посмотри, что здесь о тебе </a:t>
                </a:r>
                <a:r>
                  <a:rPr lang="ru-RU" dirty="0" smtClean="0"/>
                  <a:t>говорят</a:t>
                </a:r>
                <a:r>
                  <a:rPr lang="en-US" dirty="0" smtClean="0"/>
                  <a:t>!</a:t>
                </a:r>
                <a:r>
                  <a:rPr lang="ru-RU" dirty="0" smtClean="0"/>
                  <a:t>» </a:t>
                </a:r>
                <a:endParaRPr lang="ru-RU" dirty="0"/>
              </a:p>
            </p:txBody>
          </p:sp>
        </p:grpSp>
        <p:grpSp>
          <p:nvGrpSpPr>
            <p:cNvPr id="27" name="Группа 26"/>
            <p:cNvGrpSpPr/>
            <p:nvPr/>
          </p:nvGrpSpPr>
          <p:grpSpPr>
            <a:xfrm>
              <a:off x="6752255" y="5195523"/>
              <a:ext cx="4902853" cy="646331"/>
              <a:chOff x="6752255" y="5195523"/>
              <a:chExt cx="4902853" cy="646331"/>
            </a:xfrm>
          </p:grpSpPr>
          <p:sp>
            <p:nvSpPr>
              <p:cNvPr id="26" name="Прямоугольник с двумя скругленными противолежащими углами 25"/>
              <p:cNvSpPr/>
              <p:nvPr/>
            </p:nvSpPr>
            <p:spPr>
              <a:xfrm>
                <a:off x="6752255" y="5213543"/>
                <a:ext cx="4876373" cy="622733"/>
              </a:xfrm>
              <a:prstGeom prst="round2DiagRect">
                <a:avLst/>
              </a:prstGeom>
              <a:gradFill flip="none" rotWithShape="1">
                <a:gsLst>
                  <a:gs pos="100000">
                    <a:srgbClr val="003399"/>
                  </a:gs>
                  <a:gs pos="0">
                    <a:srgbClr val="0099FF"/>
                  </a:gs>
                </a:gsLst>
                <a:lin ang="2700000" scaled="1"/>
                <a:tileRect/>
              </a:gradFill>
              <a:ln>
                <a:gradFill flip="none" rotWithShape="1">
                  <a:gsLst>
                    <a:gs pos="0">
                      <a:schemeClr val="bg1"/>
                    </a:gs>
                    <a:gs pos="100000">
                      <a:schemeClr val="bg1">
                        <a:alpha val="0"/>
                      </a:schemeClr>
                    </a:gs>
                  </a:gsLst>
                  <a:lin ang="8100000" scaled="1"/>
                  <a:tileRect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24" name="TextBox 23"/>
              <p:cNvSpPr txBox="1"/>
              <p:nvPr/>
            </p:nvSpPr>
            <p:spPr>
              <a:xfrm>
                <a:off x="6775944" y="5195523"/>
                <a:ext cx="4879164" cy="646331"/>
              </a:xfrm>
              <a:prstGeom prst="rect">
                <a:avLst/>
              </a:prstGeom>
              <a:noFill/>
              <a:effectLst>
                <a:outerShdw blurRad="76200" dir="13500000" sy="23000" kx="1200000" algn="br" rotWithShape="0">
                  <a:prstClr val="black">
                    <a:alpha val="20000"/>
                  </a:prstClr>
                </a:outerShdw>
              </a:effectLst>
            </p:spPr>
            <p:txBody>
              <a:bodyPr wrap="square" rtlCol="0">
                <a:spAutoFit/>
              </a:bodyPr>
              <a:lstStyle>
                <a:defPPr>
                  <a:defRPr lang="ru-RU"/>
                </a:defPPr>
                <a:lvl1pPr>
                  <a:defRPr>
                    <a:solidFill>
                      <a:schemeClr val="bg1">
                        <a:lumMod val="95000"/>
                      </a:schemeClr>
                    </a:solidFill>
                    <a:latin typeface="Ubuntu" panose="020B0504030602030204" pitchFamily="34" charset="0"/>
                  </a:defRPr>
                </a:lvl1pPr>
              </a:lstStyle>
              <a:p>
                <a:r>
                  <a:rPr lang="ru-RU" dirty="0"/>
                  <a:t>«Ты стал обладателем </a:t>
                </a:r>
                <a:r>
                  <a:rPr lang="ru-RU" dirty="0" smtClean="0"/>
                  <a:t>нового iPhone</a:t>
                </a:r>
                <a:endParaRPr lang="ru-RU" dirty="0"/>
              </a:p>
              <a:p>
                <a:r>
                  <a:rPr lang="ru-RU" dirty="0" smtClean="0"/>
                  <a:t>— </a:t>
                </a:r>
                <a:r>
                  <a:rPr lang="ru-RU" dirty="0"/>
                  <a:t>переходи по ссылке, чтобы забрать </a:t>
                </a:r>
                <a:r>
                  <a:rPr lang="ru-RU" dirty="0" smtClean="0"/>
                  <a:t>его»</a:t>
                </a:r>
                <a:endParaRPr lang="ru-RU" dirty="0"/>
              </a:p>
            </p:txBody>
          </p:sp>
        </p:grpSp>
      </p:grpSp>
      <p:sp>
        <p:nvSpPr>
          <p:cNvPr id="29" name="TextBox 28"/>
          <p:cNvSpPr txBox="1"/>
          <p:nvPr/>
        </p:nvSpPr>
        <p:spPr>
          <a:xfrm>
            <a:off x="672080" y="6076307"/>
            <a:ext cx="108478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600" dirty="0">
                <a:solidFill>
                  <a:schemeClr val="bg1">
                    <a:lumMod val="95000"/>
                  </a:schemeClr>
                </a:solidFill>
                <a:latin typeface="Ubuntu" panose="020B0504030602030204" pitchFamily="34" charset="0"/>
              </a:rPr>
              <a:t>Такие сообщения отправляют мошенники и при переходе по ссылке на компьютер попадает </a:t>
            </a:r>
            <a:r>
              <a:rPr lang="ru-RU" sz="1600" b="1" dirty="0">
                <a:solidFill>
                  <a:schemeClr val="bg1">
                    <a:lumMod val="95000"/>
                  </a:schemeClr>
                </a:solidFill>
                <a:latin typeface="Ubuntu" panose="020B0504030602030204" pitchFamily="34" charset="0"/>
              </a:rPr>
              <a:t>опасный вирус</a:t>
            </a:r>
            <a:r>
              <a:rPr lang="ru-RU" sz="1600" dirty="0">
                <a:solidFill>
                  <a:schemeClr val="bg1">
                    <a:lumMod val="95000"/>
                  </a:schemeClr>
                </a:solidFill>
                <a:latin typeface="Ubuntu" panose="020B0504030602030204" pitchFamily="34" charset="0"/>
              </a:rPr>
              <a:t>.</a:t>
            </a:r>
          </a:p>
        </p:txBody>
      </p:sp>
      <p:sp>
        <p:nvSpPr>
          <p:cNvPr id="31" name="Прямоугольник с двумя скругленными противолежащими углами 30"/>
          <p:cNvSpPr/>
          <p:nvPr/>
        </p:nvSpPr>
        <p:spPr>
          <a:xfrm>
            <a:off x="-273016" y="6161152"/>
            <a:ext cx="1215958" cy="253708"/>
          </a:xfrm>
          <a:prstGeom prst="round2DiagRect">
            <a:avLst/>
          </a:prstGeom>
          <a:gradFill>
            <a:gsLst>
              <a:gs pos="0">
                <a:srgbClr val="FF0000"/>
              </a:gs>
              <a:gs pos="100000">
                <a:srgbClr val="740074">
                  <a:alpha val="0"/>
                </a:srgbClr>
              </a:gs>
            </a:gsLst>
            <a:path path="circle">
              <a:fillToRect r="100000" b="10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32" name="Группа 31"/>
          <p:cNvGrpSpPr/>
          <p:nvPr/>
        </p:nvGrpSpPr>
        <p:grpSpPr>
          <a:xfrm>
            <a:off x="978614" y="701040"/>
            <a:ext cx="10539571" cy="1684020"/>
            <a:chOff x="680085" y="548640"/>
            <a:chExt cx="10539571" cy="1684020"/>
          </a:xfrm>
        </p:grpSpPr>
        <p:pic>
          <p:nvPicPr>
            <p:cNvPr id="33" name="Рисунок 32"/>
            <p:cNvPicPr>
              <a:picLocks noChangeAspect="1"/>
            </p:cNvPicPr>
            <p:nvPr/>
          </p:nvPicPr>
          <p:blipFill>
            <a:blip r:embed="rId4" cstate="email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colorTemperature colorTemp="7589"/>
                      </a14:imgEffect>
                      <a14:imgEffect>
                        <a14:saturation sat="132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80085" y="548640"/>
              <a:ext cx="1684020" cy="1684020"/>
            </a:xfrm>
            <a:prstGeom prst="rect">
              <a:avLst/>
            </a:prstGeom>
            <a:effectLst>
              <a:glow rad="457200">
                <a:srgbClr val="0099FF">
                  <a:alpha val="10000"/>
                </a:srgbClr>
              </a:glow>
              <a:outerShdw blurRad="228600" dist="152400" dir="8100000" sx="103000" sy="103000" algn="ctr" rotWithShape="0">
                <a:srgbClr val="000000">
                  <a:alpha val="36000"/>
                </a:srgbClr>
              </a:outerShdw>
            </a:effectLst>
          </p:spPr>
        </p:pic>
        <p:sp>
          <p:nvSpPr>
            <p:cNvPr id="34" name="Прямоугольник с двумя скругленными противолежащими углами 33"/>
            <p:cNvSpPr/>
            <p:nvPr/>
          </p:nvSpPr>
          <p:spPr>
            <a:xfrm>
              <a:off x="2514599" y="793432"/>
              <a:ext cx="8705057" cy="1340168"/>
            </a:xfrm>
            <a:prstGeom prst="round2DiagRect">
              <a:avLst/>
            </a:prstGeom>
            <a:gradFill flip="none" rotWithShape="1">
              <a:gsLst>
                <a:gs pos="19000">
                  <a:schemeClr val="tx1">
                    <a:alpha val="35000"/>
                  </a:schemeClr>
                </a:gs>
                <a:gs pos="100000">
                  <a:schemeClr val="tx1">
                    <a:alpha val="70000"/>
                  </a:schemeClr>
                </a:gs>
              </a:gsLst>
              <a:lin ang="2700000" scaled="1"/>
              <a:tileRect/>
            </a:gradFill>
            <a:ln>
              <a:gradFill flip="none" rotWithShape="1">
                <a:gsLst>
                  <a:gs pos="86000">
                    <a:schemeClr val="accent1">
                      <a:lumMod val="5000"/>
                      <a:lumOff val="95000"/>
                      <a:alpha val="23000"/>
                    </a:schemeClr>
                  </a:gs>
                  <a:gs pos="0">
                    <a:schemeClr val="bg1"/>
                  </a:gs>
                </a:gsLst>
                <a:path path="circle">
                  <a:fillToRect l="100000" t="100000"/>
                </a:path>
                <a:tileRect r="-100000" b="-100000"/>
              </a:gradFill>
            </a:ln>
            <a:effectLst>
              <a:glow rad="508000">
                <a:schemeClr val="bg2">
                  <a:alpha val="7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ru-RU" sz="4400">
                <a:latin typeface="Ubuntu" panose="020B0504030602030204" pitchFamily="34" charset="0"/>
              </a:endParaRP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2604798" y="980474"/>
              <a:ext cx="8547533" cy="12003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b="1" dirty="0" smtClean="0">
                  <a:solidFill>
                    <a:schemeClr val="bg1">
                      <a:lumMod val="95000"/>
                    </a:schemeClr>
                  </a:solidFill>
                  <a:latin typeface="Ubuntu Light" panose="020B0304030602030204" pitchFamily="34" charset="0"/>
                </a:rPr>
                <a:t>Фишинг-атаки</a:t>
              </a:r>
              <a:r>
                <a:rPr lang="ru-RU" dirty="0" smtClean="0">
                  <a:solidFill>
                    <a:schemeClr val="bg1">
                      <a:lumMod val="95000"/>
                    </a:schemeClr>
                  </a:solidFill>
                  <a:latin typeface="Ubuntu Light" panose="020B0304030602030204" pitchFamily="34" charset="0"/>
                </a:rPr>
                <a:t>– </a:t>
              </a:r>
              <a:r>
                <a:rPr lang="ru-RU" dirty="0">
                  <a:solidFill>
                    <a:schemeClr val="bg1">
                      <a:lumMod val="95000"/>
                    </a:schemeClr>
                  </a:solidFill>
                  <a:latin typeface="Ubuntu Light" panose="020B0304030602030204" pitchFamily="34" charset="0"/>
                </a:rPr>
                <a:t>э</a:t>
              </a:r>
              <a:r>
                <a:rPr lang="ru-RU" dirty="0" smtClean="0">
                  <a:solidFill>
                    <a:schemeClr val="bg1">
                      <a:lumMod val="95000"/>
                    </a:schemeClr>
                  </a:solidFill>
                  <a:latin typeface="Ubuntu Light" panose="020B0304030602030204" pitchFamily="34" charset="0"/>
                </a:rPr>
                <a:t>то </a:t>
              </a:r>
              <a:r>
                <a:rPr lang="ru-RU" dirty="0">
                  <a:solidFill>
                    <a:schemeClr val="bg1">
                      <a:lumMod val="95000"/>
                    </a:schemeClr>
                  </a:solidFill>
                  <a:latin typeface="Ubuntu Light" panose="020B0304030602030204" pitchFamily="34" charset="0"/>
                </a:rPr>
                <a:t>рассылки мошеннических электронных писем и </a:t>
              </a:r>
              <a:r>
                <a:rPr lang="ru-RU" dirty="0" smtClean="0">
                  <a:solidFill>
                    <a:schemeClr val="bg1">
                      <a:lumMod val="95000"/>
                    </a:schemeClr>
                  </a:solidFill>
                  <a:latin typeface="Ubuntu Light" panose="020B0304030602030204" pitchFamily="34" charset="0"/>
                </a:rPr>
                <a:t>попытка</a:t>
              </a:r>
            </a:p>
            <a:p>
              <a:r>
                <a:rPr lang="ru-RU" dirty="0" smtClean="0">
                  <a:solidFill>
                    <a:schemeClr val="bg1">
                      <a:lumMod val="95000"/>
                    </a:schemeClr>
                  </a:solidFill>
                  <a:latin typeface="Ubuntu Light" panose="020B0304030602030204" pitchFamily="34" charset="0"/>
                </a:rPr>
                <a:t>обманом </a:t>
              </a:r>
              <a:r>
                <a:rPr lang="ru-RU" dirty="0">
                  <a:solidFill>
                    <a:schemeClr val="bg1">
                      <a:lumMod val="95000"/>
                    </a:schemeClr>
                  </a:solidFill>
                  <a:latin typeface="Ubuntu Light" panose="020B0304030602030204" pitchFamily="34" charset="0"/>
                </a:rPr>
                <a:t>заставить получателей нажать на вредоносную ссылку </a:t>
              </a:r>
              <a:r>
                <a:rPr lang="ru-RU" dirty="0" smtClean="0">
                  <a:solidFill>
                    <a:schemeClr val="bg1">
                      <a:lumMod val="95000"/>
                    </a:schemeClr>
                  </a:solidFill>
                  <a:latin typeface="Ubuntu Light" panose="020B0304030602030204" pitchFamily="34" charset="0"/>
                </a:rPr>
                <a:t>или</a:t>
              </a:r>
            </a:p>
            <a:p>
              <a:r>
                <a:rPr lang="ru-RU" dirty="0" smtClean="0">
                  <a:solidFill>
                    <a:schemeClr val="bg1">
                      <a:lumMod val="95000"/>
                    </a:schemeClr>
                  </a:solidFill>
                  <a:latin typeface="Ubuntu Light" panose="020B0304030602030204" pitchFamily="34" charset="0"/>
                </a:rPr>
                <a:t>скачать </a:t>
              </a:r>
              <a:r>
                <a:rPr lang="ru-RU" dirty="0">
                  <a:solidFill>
                    <a:schemeClr val="bg1">
                      <a:lumMod val="95000"/>
                    </a:schemeClr>
                  </a:solidFill>
                  <a:latin typeface="Ubuntu Light" panose="020B0304030602030204" pitchFamily="34" charset="0"/>
                </a:rPr>
                <a:t>зараженный файл, чтобы украсть их личную информацию.</a:t>
              </a:r>
            </a:p>
            <a:p>
              <a:endParaRPr lang="ru-RU" dirty="0">
                <a:solidFill>
                  <a:schemeClr val="bg1">
                    <a:lumMod val="95000"/>
                  </a:schemeClr>
                </a:solidFill>
                <a:latin typeface="Ubuntu Light" panose="020B0304030602030204" pitchFamily="34" charset="0"/>
              </a:endParaRPr>
            </a:p>
          </p:txBody>
        </p:sp>
      </p:grpSp>
      <p:pic>
        <p:nvPicPr>
          <p:cNvPr id="22" name="Рисунок 21"/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178075" y="182698"/>
            <a:ext cx="735528" cy="764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4442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1030" y="333375"/>
            <a:ext cx="645240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b="1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buntu" panose="020B0504030602030204" pitchFamily="34" charset="0"/>
              </a:rPr>
              <a:t>Онлайн-груминг</a:t>
            </a:r>
            <a:endParaRPr lang="ru-RU" sz="6000" dirty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Ubuntu" panose="020B050403060203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47650" y="1457325"/>
            <a:ext cx="1089272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>
              <a:defRPr sz="2400">
                <a:solidFill>
                  <a:schemeClr val="bg1">
                    <a:lumMod val="95000"/>
                  </a:schemeClr>
                </a:solidFill>
                <a:latin typeface="Ubuntu Light" panose="020B0304030602030204" pitchFamily="34" charset="0"/>
              </a:defRPr>
            </a:lvl1pPr>
          </a:lstStyle>
          <a:p>
            <a:r>
              <a:rPr lang="ru-RU" dirty="0"/>
              <a:t>Грумингом называют различные виды мошенничества в сети, </a:t>
            </a:r>
            <a:r>
              <a:rPr lang="ru-RU" dirty="0" smtClean="0"/>
              <a:t>когда</a:t>
            </a:r>
          </a:p>
          <a:p>
            <a:r>
              <a:rPr lang="ru-RU" dirty="0"/>
              <a:t>п</a:t>
            </a:r>
            <a:r>
              <a:rPr lang="ru-RU" dirty="0" smtClean="0"/>
              <a:t>реступники обманом </a:t>
            </a:r>
            <a:r>
              <a:rPr lang="ru-RU" dirty="0"/>
              <a:t>втираются в </a:t>
            </a:r>
            <a:r>
              <a:rPr lang="ru-RU" dirty="0" smtClean="0"/>
              <a:t>доверие к</a:t>
            </a:r>
            <a:r>
              <a:rPr lang="ru-RU" dirty="0"/>
              <a:t> пользователям и </a:t>
            </a:r>
            <a:r>
              <a:rPr lang="ru-RU" dirty="0" smtClean="0"/>
              <a:t>получают</a:t>
            </a:r>
          </a:p>
          <a:p>
            <a:r>
              <a:rPr lang="ru-RU" dirty="0" smtClean="0"/>
              <a:t>от</a:t>
            </a:r>
            <a:r>
              <a:rPr lang="ru-RU" dirty="0"/>
              <a:t> </a:t>
            </a:r>
            <a:r>
              <a:rPr lang="ru-RU" dirty="0" smtClean="0"/>
              <a:t>них личные </a:t>
            </a:r>
            <a:r>
              <a:rPr lang="ru-RU" dirty="0"/>
              <a:t>данные или деньги за несуществующие товары и услуги.</a:t>
            </a:r>
          </a:p>
        </p:txBody>
      </p:sp>
      <p:grpSp>
        <p:nvGrpSpPr>
          <p:cNvPr id="31" name="Группа 30"/>
          <p:cNvGrpSpPr/>
          <p:nvPr/>
        </p:nvGrpSpPr>
        <p:grpSpPr>
          <a:xfrm>
            <a:off x="1147865" y="2902127"/>
            <a:ext cx="9701710" cy="2721766"/>
            <a:chOff x="1387822" y="2572897"/>
            <a:chExt cx="9701710" cy="2721766"/>
          </a:xfrm>
        </p:grpSpPr>
        <p:sp>
          <p:nvSpPr>
            <p:cNvPr id="27" name="Прямоугольник с двумя скругленными противолежащими углами 26"/>
            <p:cNvSpPr/>
            <p:nvPr/>
          </p:nvSpPr>
          <p:spPr>
            <a:xfrm>
              <a:off x="3436961" y="3550708"/>
              <a:ext cx="7652571" cy="1314688"/>
            </a:xfrm>
            <a:prstGeom prst="round2DiagRect">
              <a:avLst/>
            </a:prstGeom>
            <a:gradFill>
              <a:gsLst>
                <a:gs pos="4000">
                  <a:srgbClr val="FF0066">
                    <a:alpha val="69804"/>
                  </a:srgbClr>
                </a:gs>
                <a:gs pos="100000">
                  <a:srgbClr val="740074">
                    <a:alpha val="83922"/>
                  </a:srgbClr>
                </a:gs>
              </a:gsLst>
              <a:path path="circle">
                <a:fillToRect r="100000" b="100000"/>
              </a:path>
            </a:gradFill>
            <a:ln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alpha val="0"/>
                    </a:schemeClr>
                  </a:gs>
                </a:gsLst>
                <a:lin ang="810000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3818778" y="3607887"/>
              <a:ext cx="7182467" cy="1200329"/>
            </a:xfrm>
            <a:prstGeom prst="rect">
              <a:avLst/>
            </a:prstGeom>
            <a:noFill/>
            <a:effectLst>
              <a:outerShdw blurRad="76200" dir="13500000" sy="23000" kx="1200000" algn="br" rotWithShape="0">
                <a:prstClr val="black">
                  <a:alpha val="20000"/>
                </a:prstClr>
              </a:outerShdw>
            </a:effectLst>
          </p:spPr>
          <p:txBody>
            <a:bodyPr wrap="square" rtlCol="0">
              <a:spAutoFit/>
            </a:bodyPr>
            <a:lstStyle/>
            <a:p>
              <a:r>
                <a:rPr lang="ru-RU" dirty="0">
                  <a:solidFill>
                    <a:schemeClr val="bg1">
                      <a:lumMod val="95000"/>
                    </a:schemeClr>
                  </a:solidFill>
                  <a:latin typeface="Ubuntu" panose="020B0504030602030204" pitchFamily="34" charset="0"/>
                </a:rPr>
                <a:t>Если ваш друг или знакомый присылает сообщение с просьбой перечислить ему </a:t>
              </a:r>
              <a:r>
                <a:rPr lang="ru-RU" dirty="0" smtClean="0">
                  <a:solidFill>
                    <a:schemeClr val="bg1">
                      <a:lumMod val="95000"/>
                    </a:schemeClr>
                  </a:solidFill>
                  <a:latin typeface="Ubuntu" panose="020B0504030602030204" pitchFamily="34" charset="0"/>
                </a:rPr>
                <a:t>деньги </a:t>
              </a:r>
              <a:r>
                <a:rPr lang="ru-RU" dirty="0">
                  <a:solidFill>
                    <a:schemeClr val="bg1">
                      <a:lumMod val="95000"/>
                    </a:schemeClr>
                  </a:solidFill>
                  <a:latin typeface="Ubuntu" panose="020B0504030602030204" pitchFamily="34" charset="0"/>
                </a:rPr>
                <a:t>на банковскую карту, обязательно позвоните другу по </a:t>
              </a:r>
              <a:r>
                <a:rPr lang="ru-RU" dirty="0" smtClean="0">
                  <a:solidFill>
                    <a:schemeClr val="bg1">
                      <a:lumMod val="95000"/>
                    </a:schemeClr>
                  </a:solidFill>
                  <a:latin typeface="Ubuntu" panose="020B0504030602030204" pitchFamily="34" charset="0"/>
                </a:rPr>
                <a:t>телефону и узнайте, нужны ли </a:t>
              </a:r>
              <a:r>
                <a:rPr lang="ru-RU" dirty="0">
                  <a:solidFill>
                    <a:schemeClr val="bg1">
                      <a:lumMod val="95000"/>
                    </a:schemeClr>
                  </a:solidFill>
                  <a:latin typeface="Ubuntu" panose="020B0504030602030204" pitchFamily="34" charset="0"/>
                </a:rPr>
                <a:t>другу деньги или нет.</a:t>
              </a:r>
              <a:endParaRPr lang="ru-RU" sz="2800" b="1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buntu" panose="020B0504030602030204" pitchFamily="34" charset="0"/>
              </a:endParaRPr>
            </a:p>
          </p:txBody>
        </p:sp>
        <p:pic>
          <p:nvPicPr>
            <p:cNvPr id="30" name="Рисунок 29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8947916">
              <a:off x="1387822" y="2572897"/>
              <a:ext cx="2721766" cy="2721766"/>
            </a:xfrm>
            <a:prstGeom prst="rect">
              <a:avLst/>
            </a:prstGeom>
          </p:spPr>
        </p:pic>
      </p:grpSp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178075" y="182698"/>
            <a:ext cx="735528" cy="764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295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11711" y="1281012"/>
            <a:ext cx="5726094" cy="5726094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3120666" y="419619"/>
            <a:ext cx="595066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solidFill>
                  <a:schemeClr val="bg1">
                    <a:lumMod val="95000"/>
                  </a:schemeClr>
                </a:solidFill>
                <a:latin typeface="Ubuntu" panose="020B0504030602030204" pitchFamily="34" charset="0"/>
              </a:rPr>
              <a:t>Как защитить свой аккаунт?</a:t>
            </a:r>
            <a:endParaRPr lang="ru-RU" sz="3200" b="1" dirty="0">
              <a:solidFill>
                <a:schemeClr val="bg1">
                  <a:lumMod val="95000"/>
                </a:schemeClr>
              </a:solidFill>
              <a:latin typeface="Ubuntu" panose="020B0504030602030204" pitchFamily="34" charset="0"/>
            </a:endParaRPr>
          </a:p>
        </p:txBody>
      </p:sp>
      <p:grpSp>
        <p:nvGrpSpPr>
          <p:cNvPr id="26" name="Группа 25"/>
          <p:cNvGrpSpPr/>
          <p:nvPr/>
        </p:nvGrpSpPr>
        <p:grpSpPr>
          <a:xfrm>
            <a:off x="-87549" y="2933403"/>
            <a:ext cx="9445659" cy="923330"/>
            <a:chOff x="-87549" y="2933403"/>
            <a:chExt cx="9445659" cy="923330"/>
          </a:xfrm>
        </p:grpSpPr>
        <p:sp>
          <p:nvSpPr>
            <p:cNvPr id="6" name="TextBox 5"/>
            <p:cNvSpPr txBox="1"/>
            <p:nvPr/>
          </p:nvSpPr>
          <p:spPr>
            <a:xfrm>
              <a:off x="786533" y="2933403"/>
              <a:ext cx="8571577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ru-RU"/>
              </a:defPPr>
              <a:lvl1pPr marL="342900" indent="-342900">
                <a:buAutoNum type="arabicPeriod"/>
                <a:defRPr b="0">
                  <a:solidFill>
                    <a:schemeClr val="bg1">
                      <a:lumMod val="95000"/>
                    </a:schemeClr>
                  </a:solidFill>
                  <a:latin typeface="Ubuntu Light" panose="020B0304030602030204" pitchFamily="34" charset="0"/>
                </a:defRPr>
              </a:lvl1pPr>
            </a:lstStyle>
            <a:p>
              <a:pPr marL="0" indent="0">
                <a:buNone/>
              </a:pPr>
              <a:r>
                <a:rPr lang="ru-RU" dirty="0"/>
                <a:t>Не используйте для паролей информацию, которую злоумышленники </a:t>
              </a:r>
              <a:r>
                <a:rPr lang="ru-RU" dirty="0" smtClean="0"/>
                <a:t>могут</a:t>
              </a:r>
              <a:endParaRPr lang="en-US" dirty="0" smtClean="0"/>
            </a:p>
            <a:p>
              <a:pPr marL="0" indent="0">
                <a:buNone/>
              </a:pPr>
              <a:r>
                <a:rPr lang="ru-RU" dirty="0" smtClean="0"/>
                <a:t>найти </a:t>
              </a:r>
              <a:r>
                <a:rPr lang="ru-RU" dirty="0"/>
                <a:t>самостоятельно: дату рождения, номера документов, </a:t>
              </a:r>
              <a:r>
                <a:rPr lang="ru-RU" dirty="0" smtClean="0"/>
                <a:t>телефонов,</a:t>
              </a:r>
              <a:endParaRPr lang="en-US" dirty="0" smtClean="0"/>
            </a:p>
            <a:p>
              <a:pPr marL="0" indent="0">
                <a:buNone/>
              </a:pPr>
              <a:r>
                <a:rPr lang="ru-RU" dirty="0" smtClean="0"/>
                <a:t>имена </a:t>
              </a:r>
              <a:r>
                <a:rPr lang="ru-RU" dirty="0"/>
                <a:t>ваших друзей и родственников, </a:t>
              </a:r>
              <a:r>
                <a:rPr lang="ru-RU" dirty="0" smtClean="0"/>
                <a:t>адрес</a:t>
              </a:r>
              <a:r>
                <a:rPr lang="en-US" dirty="0" smtClean="0"/>
                <a:t>;</a:t>
              </a:r>
              <a:endParaRPr lang="ru-RU" dirty="0"/>
            </a:p>
          </p:txBody>
        </p:sp>
        <p:sp>
          <p:nvSpPr>
            <p:cNvPr id="11" name="Прямоугольник с двумя скругленными противолежащими углами 10"/>
            <p:cNvSpPr/>
            <p:nvPr/>
          </p:nvSpPr>
          <p:spPr>
            <a:xfrm>
              <a:off x="-87549" y="2991215"/>
              <a:ext cx="1215958" cy="253708"/>
            </a:xfrm>
            <a:prstGeom prst="round2DiagRect">
              <a:avLst/>
            </a:prstGeom>
            <a:gradFill>
              <a:gsLst>
                <a:gs pos="0">
                  <a:srgbClr val="00FFFF"/>
                </a:gs>
                <a:gs pos="100000">
                  <a:srgbClr val="740074">
                    <a:alpha val="0"/>
                  </a:srgbClr>
                </a:gs>
              </a:gsLst>
              <a:path path="circle">
                <a:fillToRect r="100000" b="100000"/>
              </a:path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21" name="Группа 20"/>
          <p:cNvGrpSpPr/>
          <p:nvPr/>
        </p:nvGrpSpPr>
        <p:grpSpPr>
          <a:xfrm>
            <a:off x="-87549" y="4132451"/>
            <a:ext cx="6985050" cy="369332"/>
            <a:chOff x="-87549" y="4144059"/>
            <a:chExt cx="6985050" cy="369332"/>
          </a:xfrm>
        </p:grpSpPr>
        <p:sp>
          <p:nvSpPr>
            <p:cNvPr id="8" name="TextBox 7"/>
            <p:cNvSpPr txBox="1"/>
            <p:nvPr/>
          </p:nvSpPr>
          <p:spPr>
            <a:xfrm>
              <a:off x="786533" y="4144059"/>
              <a:ext cx="611096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ru-RU"/>
              </a:defPPr>
              <a:lvl1pPr marL="342900" indent="-342900">
                <a:buAutoNum type="arabicPeriod"/>
                <a:defRPr b="0">
                  <a:solidFill>
                    <a:schemeClr val="bg1">
                      <a:lumMod val="95000"/>
                    </a:schemeClr>
                  </a:solidFill>
                  <a:latin typeface="Ubuntu Light" panose="020B0304030602030204" pitchFamily="34" charset="0"/>
                </a:defRPr>
              </a:lvl1pPr>
            </a:lstStyle>
            <a:p>
              <a:pPr marL="0" indent="0">
                <a:buNone/>
              </a:pPr>
              <a:r>
                <a:rPr lang="ru-RU" dirty="0"/>
                <a:t>Не используйте одинаковые пароли на разных </a:t>
              </a:r>
              <a:r>
                <a:rPr lang="ru-RU" dirty="0" smtClean="0"/>
                <a:t>сайтах</a:t>
              </a:r>
              <a:r>
                <a:rPr lang="en-US" dirty="0" smtClean="0"/>
                <a:t>;</a:t>
              </a:r>
              <a:endParaRPr lang="ru-RU" dirty="0"/>
            </a:p>
          </p:txBody>
        </p:sp>
        <p:sp>
          <p:nvSpPr>
            <p:cNvPr id="13" name="Прямоугольник с двумя скругленными противолежащими углами 12"/>
            <p:cNvSpPr/>
            <p:nvPr/>
          </p:nvSpPr>
          <p:spPr>
            <a:xfrm>
              <a:off x="-87549" y="4196447"/>
              <a:ext cx="1215958" cy="253708"/>
            </a:xfrm>
            <a:prstGeom prst="round2DiagRect">
              <a:avLst/>
            </a:prstGeom>
            <a:gradFill>
              <a:gsLst>
                <a:gs pos="0">
                  <a:srgbClr val="00FFFF"/>
                </a:gs>
                <a:gs pos="100000">
                  <a:srgbClr val="740074">
                    <a:alpha val="0"/>
                  </a:srgbClr>
                </a:gs>
              </a:gsLst>
              <a:path path="circle">
                <a:fillToRect r="100000" b="100000"/>
              </a:path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25" name="Группа 24"/>
          <p:cNvGrpSpPr/>
          <p:nvPr/>
        </p:nvGrpSpPr>
        <p:grpSpPr>
          <a:xfrm>
            <a:off x="-87549" y="5422551"/>
            <a:ext cx="9844807" cy="923330"/>
            <a:chOff x="-87549" y="5721408"/>
            <a:chExt cx="9844807" cy="923330"/>
          </a:xfrm>
        </p:grpSpPr>
        <p:sp>
          <p:nvSpPr>
            <p:cNvPr id="9" name="TextBox 8"/>
            <p:cNvSpPr txBox="1"/>
            <p:nvPr/>
          </p:nvSpPr>
          <p:spPr>
            <a:xfrm>
              <a:off x="786532" y="5721408"/>
              <a:ext cx="8970726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ru-RU"/>
              </a:defPPr>
              <a:lvl1pPr marL="342900" indent="-342900">
                <a:buAutoNum type="arabicPeriod"/>
                <a:defRPr b="0">
                  <a:solidFill>
                    <a:schemeClr val="bg1">
                      <a:lumMod val="95000"/>
                    </a:schemeClr>
                  </a:solidFill>
                  <a:latin typeface="Ubuntu Light" panose="020B0304030602030204" pitchFamily="34" charset="0"/>
                </a:defRPr>
              </a:lvl1pPr>
            </a:lstStyle>
            <a:p>
              <a:pPr marL="0" lvl="0" indent="0">
                <a:buNone/>
              </a:pPr>
              <a:r>
                <a:rPr lang="ru-RU" dirty="0"/>
                <a:t>Не храните информацию о паролях на компьютере. Если пароль </a:t>
              </a:r>
              <a:r>
                <a:rPr lang="ru-RU" dirty="0" smtClean="0"/>
                <a:t>слишком</a:t>
              </a:r>
              <a:endParaRPr lang="en-US" dirty="0" smtClean="0"/>
            </a:p>
            <a:p>
              <a:pPr marL="0" lvl="0" indent="0">
                <a:buNone/>
              </a:pPr>
              <a:r>
                <a:rPr lang="ru-RU" dirty="0" smtClean="0"/>
                <a:t>сложный</a:t>
              </a:r>
              <a:r>
                <a:rPr lang="ru-RU" dirty="0"/>
                <a:t>, лучше записать его отдельно на лист бумаги или в блокнот, и </a:t>
              </a:r>
              <a:r>
                <a:rPr lang="ru-RU" dirty="0" smtClean="0"/>
                <a:t>хранить</a:t>
              </a:r>
              <a:endParaRPr lang="en-US" dirty="0" smtClean="0"/>
            </a:p>
            <a:p>
              <a:pPr marL="0" lvl="0" indent="0">
                <a:buNone/>
              </a:pPr>
              <a:r>
                <a:rPr lang="ru-RU" dirty="0" smtClean="0"/>
                <a:t>в</a:t>
              </a:r>
              <a:r>
                <a:rPr lang="ru-RU" dirty="0"/>
                <a:t> </a:t>
              </a:r>
              <a:r>
                <a:rPr lang="ru-RU" dirty="0" smtClean="0"/>
                <a:t>надежном </a:t>
              </a:r>
              <a:r>
                <a:rPr lang="ru-RU" dirty="0"/>
                <a:t>месте.</a:t>
              </a:r>
            </a:p>
          </p:txBody>
        </p:sp>
        <p:sp>
          <p:nvSpPr>
            <p:cNvPr id="14" name="Прямоугольник с двумя скругленными противолежащими углами 13"/>
            <p:cNvSpPr/>
            <p:nvPr/>
          </p:nvSpPr>
          <p:spPr>
            <a:xfrm>
              <a:off x="-87549" y="5773796"/>
              <a:ext cx="1215958" cy="253708"/>
            </a:xfrm>
            <a:prstGeom prst="round2DiagRect">
              <a:avLst/>
            </a:prstGeom>
            <a:gradFill>
              <a:gsLst>
                <a:gs pos="0">
                  <a:srgbClr val="00FFFF"/>
                </a:gs>
                <a:gs pos="100000">
                  <a:srgbClr val="740074">
                    <a:alpha val="0"/>
                  </a:srgbClr>
                </a:gs>
              </a:gsLst>
              <a:path path="circle">
                <a:fillToRect r="100000" b="100000"/>
              </a:path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9" name="Группа 18"/>
          <p:cNvGrpSpPr/>
          <p:nvPr/>
        </p:nvGrpSpPr>
        <p:grpSpPr>
          <a:xfrm>
            <a:off x="4119809" y="1437427"/>
            <a:ext cx="3952382" cy="529950"/>
            <a:chOff x="3891064" y="1544435"/>
            <a:chExt cx="3952382" cy="529950"/>
          </a:xfrm>
        </p:grpSpPr>
        <p:sp>
          <p:nvSpPr>
            <p:cNvPr id="16" name="Прямоугольник с двумя скругленными противолежащими углами 15"/>
            <p:cNvSpPr/>
            <p:nvPr/>
          </p:nvSpPr>
          <p:spPr>
            <a:xfrm>
              <a:off x="3891064" y="1544435"/>
              <a:ext cx="3952382" cy="529950"/>
            </a:xfrm>
            <a:prstGeom prst="round2DiagRect">
              <a:avLst/>
            </a:prstGeom>
            <a:gradFill>
              <a:gsLst>
                <a:gs pos="4000">
                  <a:srgbClr val="FF0066">
                    <a:alpha val="69804"/>
                  </a:srgbClr>
                </a:gs>
                <a:gs pos="100000">
                  <a:srgbClr val="740074">
                    <a:alpha val="83922"/>
                  </a:srgbClr>
                </a:gs>
              </a:gsLst>
              <a:path path="circle">
                <a:fillToRect r="100000" b="100000"/>
              </a:path>
            </a:gradFill>
            <a:ln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alpha val="0"/>
                    </a:schemeClr>
                  </a:gs>
                </a:gsLst>
                <a:lin ang="810000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4198918" y="1606580"/>
              <a:ext cx="343395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>
                  <a:solidFill>
                    <a:schemeClr val="bg1">
                      <a:lumMod val="95000"/>
                    </a:schemeClr>
                  </a:solidFill>
                  <a:latin typeface="Ubuntu" panose="020B0504030602030204" pitchFamily="34" charset="0"/>
                </a:rPr>
                <a:t>Придумайте сложный пароль</a:t>
              </a:r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55197" y="1268659"/>
            <a:ext cx="1529224" cy="1529224"/>
          </a:xfrm>
          <a:prstGeom prst="rect">
            <a:avLst/>
          </a:prstGeom>
        </p:spPr>
      </p:pic>
      <p:grpSp>
        <p:nvGrpSpPr>
          <p:cNvPr id="22" name="Группа 21"/>
          <p:cNvGrpSpPr/>
          <p:nvPr/>
        </p:nvGrpSpPr>
        <p:grpSpPr>
          <a:xfrm>
            <a:off x="-98055" y="4777501"/>
            <a:ext cx="4048349" cy="369332"/>
            <a:chOff x="-87549" y="4144059"/>
            <a:chExt cx="4048349" cy="369332"/>
          </a:xfrm>
        </p:grpSpPr>
        <p:sp>
          <p:nvSpPr>
            <p:cNvPr id="23" name="TextBox 22"/>
            <p:cNvSpPr txBox="1"/>
            <p:nvPr/>
          </p:nvSpPr>
          <p:spPr>
            <a:xfrm>
              <a:off x="786533" y="4144059"/>
              <a:ext cx="317426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ru-RU"/>
              </a:defPPr>
              <a:lvl1pPr marL="342900" indent="-342900">
                <a:buAutoNum type="arabicPeriod"/>
                <a:defRPr b="0">
                  <a:solidFill>
                    <a:schemeClr val="bg1">
                      <a:lumMod val="95000"/>
                    </a:schemeClr>
                  </a:solidFill>
                  <a:latin typeface="Ubuntu Light" panose="020B0304030602030204" pitchFamily="34" charset="0"/>
                </a:defRPr>
              </a:lvl1pPr>
            </a:lstStyle>
            <a:p>
              <a:pPr marL="0" indent="0">
                <a:buNone/>
              </a:pPr>
              <a:r>
                <a:rPr lang="ru-RU" dirty="0"/>
                <a:t>Регулярно меняйте </a:t>
              </a:r>
              <a:r>
                <a:rPr lang="ru-RU" dirty="0" smtClean="0"/>
                <a:t>пароли</a:t>
              </a:r>
              <a:r>
                <a:rPr lang="en-US" dirty="0" smtClean="0"/>
                <a:t>;</a:t>
              </a:r>
              <a:endParaRPr lang="ru-RU" dirty="0"/>
            </a:p>
          </p:txBody>
        </p:sp>
        <p:sp>
          <p:nvSpPr>
            <p:cNvPr id="24" name="Прямоугольник с двумя скругленными противолежащими углами 23"/>
            <p:cNvSpPr/>
            <p:nvPr/>
          </p:nvSpPr>
          <p:spPr>
            <a:xfrm>
              <a:off x="-87549" y="4196447"/>
              <a:ext cx="1215958" cy="253708"/>
            </a:xfrm>
            <a:prstGeom prst="round2DiagRect">
              <a:avLst/>
            </a:prstGeom>
            <a:gradFill>
              <a:gsLst>
                <a:gs pos="0">
                  <a:srgbClr val="00FFFF"/>
                </a:gs>
                <a:gs pos="100000">
                  <a:srgbClr val="740074">
                    <a:alpha val="0"/>
                  </a:srgbClr>
                </a:gs>
              </a:gsLst>
              <a:path path="circle">
                <a:fillToRect r="100000" b="100000"/>
              </a:path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27" name="Рисунок 26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178075" y="182698"/>
            <a:ext cx="735528" cy="764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6607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1030" y="333375"/>
            <a:ext cx="10205038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b="1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buntu" panose="020B0504030602030204" pitchFamily="34" charset="0"/>
              </a:rPr>
              <a:t>Проводите чистку сookies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47650" y="1457325"/>
            <a:ext cx="1164613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>
              <a:defRPr sz="2400">
                <a:solidFill>
                  <a:schemeClr val="bg1">
                    <a:lumMod val="95000"/>
                  </a:schemeClr>
                </a:solidFill>
                <a:latin typeface="Ubuntu Light" panose="020B0304030602030204" pitchFamily="34" charset="0"/>
              </a:defRPr>
            </a:lvl1pPr>
          </a:lstStyle>
          <a:p>
            <a:r>
              <a:rPr lang="ru-RU" dirty="0"/>
              <a:t>Файлы </a:t>
            </a:r>
            <a:r>
              <a:rPr lang="ru-RU" b="1" dirty="0"/>
              <a:t>сookies</a:t>
            </a:r>
            <a:r>
              <a:rPr lang="ru-RU" dirty="0"/>
              <a:t> — это временные файлы интернета, которые </a:t>
            </a:r>
            <a:r>
              <a:rPr lang="ru-RU" dirty="0" smtClean="0"/>
              <a:t>хранятся</a:t>
            </a:r>
            <a:endParaRPr lang="en-US" dirty="0" smtClean="0"/>
          </a:p>
          <a:p>
            <a:r>
              <a:rPr lang="ru-RU" dirty="0" smtClean="0"/>
              <a:t>на</a:t>
            </a:r>
            <a:r>
              <a:rPr lang="ru-RU" dirty="0"/>
              <a:t> вашем устройстве и содержат информацию о сайтах, которые вы посещаете.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47650" y="2528989"/>
            <a:ext cx="1094883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>
              <a:defRPr sz="2400">
                <a:solidFill>
                  <a:schemeClr val="bg1">
                    <a:lumMod val="95000"/>
                  </a:schemeClr>
                </a:solidFill>
                <a:latin typeface="Ubuntu Light" panose="020B0304030602030204" pitchFamily="34" charset="0"/>
              </a:defRPr>
            </a:lvl1pPr>
          </a:lstStyle>
          <a:p>
            <a:r>
              <a:rPr lang="ru-RU" dirty="0"/>
              <a:t>Благодаря </a:t>
            </a:r>
            <a:r>
              <a:rPr lang="ru-RU" b="1" dirty="0"/>
              <a:t>сookies</a:t>
            </a:r>
            <a:r>
              <a:rPr lang="ru-RU" dirty="0"/>
              <a:t> сайты помнят ваши логины, пароли, электронную </a:t>
            </a:r>
            <a:r>
              <a:rPr lang="ru-RU" dirty="0" smtClean="0"/>
              <a:t>почту,</a:t>
            </a:r>
            <a:endParaRPr lang="en-US" dirty="0" smtClean="0"/>
          </a:p>
          <a:p>
            <a:r>
              <a:rPr lang="ru-RU" dirty="0" smtClean="0"/>
              <a:t>историю </a:t>
            </a:r>
            <a:r>
              <a:rPr lang="ru-RU" dirty="0"/>
              <a:t>интернет-заказов или состав корзины в интернет-магазине.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47650" y="3600653"/>
            <a:ext cx="879439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>
              <a:defRPr sz="2400">
                <a:solidFill>
                  <a:schemeClr val="bg1">
                    <a:lumMod val="95000"/>
                  </a:schemeClr>
                </a:solidFill>
                <a:latin typeface="Ubuntu Light" panose="020B0304030602030204" pitchFamily="34" charset="0"/>
              </a:defRPr>
            </a:lvl1pPr>
          </a:lstStyle>
          <a:p>
            <a:r>
              <a:rPr lang="ru-RU" dirty="0"/>
              <a:t>С их помощью также можно отслеживать вашу активность </a:t>
            </a:r>
            <a:r>
              <a:rPr lang="ru-RU" dirty="0" smtClean="0"/>
              <a:t>в</a:t>
            </a:r>
            <a:endParaRPr lang="en-US" dirty="0" smtClean="0"/>
          </a:p>
          <a:p>
            <a:r>
              <a:rPr lang="ru-RU" dirty="0" smtClean="0"/>
              <a:t>интернете,</a:t>
            </a:r>
            <a:r>
              <a:rPr lang="en-US" dirty="0"/>
              <a:t> </a:t>
            </a:r>
            <a:r>
              <a:rPr lang="ru-RU" dirty="0" smtClean="0"/>
              <a:t>ваши </a:t>
            </a:r>
            <a:r>
              <a:rPr lang="ru-RU" dirty="0"/>
              <a:t>интересы и предпочтения. 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47650" y="4672317"/>
            <a:ext cx="7890302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>
              <a:defRPr sz="2400">
                <a:solidFill>
                  <a:schemeClr val="bg1">
                    <a:lumMod val="95000"/>
                  </a:schemeClr>
                </a:solidFill>
                <a:latin typeface="Ubuntu Light" panose="020B0304030602030204" pitchFamily="34" charset="0"/>
              </a:defRPr>
            </a:lvl1pPr>
          </a:lstStyle>
          <a:p>
            <a:r>
              <a:rPr lang="ru-RU" dirty="0"/>
              <a:t>С помощью </a:t>
            </a:r>
            <a:r>
              <a:rPr lang="ru-RU" b="1" dirty="0"/>
              <a:t>сookies</a:t>
            </a:r>
            <a:r>
              <a:rPr lang="ru-RU" dirty="0"/>
              <a:t> можно </a:t>
            </a:r>
            <a:r>
              <a:rPr lang="ru-RU" dirty="0" smtClean="0"/>
              <a:t>взломать</a:t>
            </a:r>
            <a:r>
              <a:rPr lang="ru-RU" dirty="0"/>
              <a:t> </a:t>
            </a:r>
            <a:r>
              <a:rPr lang="ru-RU" dirty="0" smtClean="0"/>
              <a:t>почтовый ящик</a:t>
            </a:r>
          </a:p>
          <a:p>
            <a:r>
              <a:rPr lang="ru-RU" dirty="0" smtClean="0"/>
              <a:t>и</a:t>
            </a:r>
            <a:r>
              <a:rPr lang="ru-RU" dirty="0"/>
              <a:t> получить доступ к личной </a:t>
            </a:r>
            <a:r>
              <a:rPr lang="ru-RU" dirty="0" smtClean="0"/>
              <a:t>информации.</a:t>
            </a:r>
          </a:p>
          <a:p>
            <a:endParaRPr lang="en-US" dirty="0" smtClean="0"/>
          </a:p>
          <a:p>
            <a:r>
              <a:rPr lang="ru-RU" b="1" dirty="0"/>
              <a:t>В</a:t>
            </a:r>
            <a:r>
              <a:rPr lang="ru-RU" b="1" dirty="0" smtClean="0"/>
              <a:t>ремя </a:t>
            </a:r>
            <a:r>
              <a:rPr lang="ru-RU" b="1" dirty="0"/>
              <a:t>от времени необходимо </a:t>
            </a:r>
            <a:r>
              <a:rPr lang="ru-RU" b="1" dirty="0" smtClean="0"/>
              <a:t>удалять</a:t>
            </a:r>
            <a:endParaRPr lang="en-US" b="1" dirty="0" smtClean="0"/>
          </a:p>
          <a:p>
            <a:r>
              <a:rPr lang="ru-RU" b="1" dirty="0" smtClean="0"/>
              <a:t>файлы сookies</a:t>
            </a:r>
            <a:r>
              <a:rPr lang="en-US" b="1" dirty="0"/>
              <a:t> </a:t>
            </a:r>
            <a:r>
              <a:rPr lang="ru-RU" b="1" dirty="0" smtClean="0"/>
              <a:t>на</a:t>
            </a:r>
            <a:r>
              <a:rPr lang="ru-RU" b="1" dirty="0"/>
              <a:t> компьютере и в смартфоне.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37286" y="2581603"/>
            <a:ext cx="6858000" cy="6858000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178075" y="182698"/>
            <a:ext cx="735528" cy="764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4426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1030" y="333375"/>
            <a:ext cx="8872942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b="1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buntu" panose="020B0504030602030204" pitchFamily="34" charset="0"/>
              </a:rPr>
              <a:t>Не сообщайте свои </a:t>
            </a:r>
          </a:p>
          <a:p>
            <a:r>
              <a:rPr lang="ru-RU" sz="6000" b="1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buntu" panose="020B0504030602030204" pitchFamily="34" charset="0"/>
              </a:rPr>
              <a:t>п</a:t>
            </a:r>
            <a:r>
              <a:rPr lang="ru-RU" sz="6000" b="1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buntu" panose="020B0504030602030204" pitchFamily="34" charset="0"/>
              </a:rPr>
              <a:t>ерсональные данные</a:t>
            </a:r>
            <a:endParaRPr lang="ru-RU" sz="6000" b="1" dirty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Ubuntu" panose="020B050403060203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47650" y="4176453"/>
            <a:ext cx="1145698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>
              <a:defRPr sz="2400">
                <a:solidFill>
                  <a:schemeClr val="bg1">
                    <a:lumMod val="95000"/>
                  </a:schemeClr>
                </a:solidFill>
                <a:latin typeface="Ubuntu Light" panose="020B0304030602030204" pitchFamily="34" charset="0"/>
              </a:defRPr>
            </a:lvl1pPr>
          </a:lstStyle>
          <a:p>
            <a:r>
              <a:rPr lang="ru-RU" dirty="0"/>
              <a:t>Мошенники расспрашивают пользователей о работе родителей, о </a:t>
            </a:r>
            <a:r>
              <a:rPr lang="ru-RU" dirty="0" smtClean="0"/>
              <a:t>поездках,</a:t>
            </a:r>
            <a:endParaRPr lang="en-US" dirty="0" smtClean="0"/>
          </a:p>
          <a:p>
            <a:r>
              <a:rPr lang="ru-RU" dirty="0" smtClean="0"/>
              <a:t>адреса</a:t>
            </a:r>
            <a:r>
              <a:rPr lang="ru-RU" dirty="0"/>
              <a:t>, телефоны, номера машин. Вся эта информация может </a:t>
            </a:r>
            <a:r>
              <a:rPr lang="ru-RU" dirty="0" smtClean="0"/>
              <a:t>быть</a:t>
            </a:r>
            <a:endParaRPr lang="en-US" dirty="0" smtClean="0"/>
          </a:p>
          <a:p>
            <a:r>
              <a:rPr lang="ru-RU" dirty="0"/>
              <a:t>и</a:t>
            </a:r>
            <a:r>
              <a:rPr lang="ru-RU" dirty="0" smtClean="0"/>
              <a:t>спользована</a:t>
            </a:r>
            <a:r>
              <a:rPr lang="en-US" dirty="0" smtClean="0"/>
              <a:t> </a:t>
            </a:r>
            <a:r>
              <a:rPr lang="ru-RU" dirty="0" smtClean="0"/>
              <a:t>для </a:t>
            </a:r>
            <a:r>
              <a:rPr lang="ru-RU" dirty="0"/>
              <a:t>совершения преступления.</a:t>
            </a:r>
          </a:p>
        </p:txBody>
      </p:sp>
      <p:grpSp>
        <p:nvGrpSpPr>
          <p:cNvPr id="11" name="Группа 10"/>
          <p:cNvGrpSpPr/>
          <p:nvPr/>
        </p:nvGrpSpPr>
        <p:grpSpPr>
          <a:xfrm>
            <a:off x="1703801" y="2461934"/>
            <a:ext cx="8583199" cy="1417346"/>
            <a:chOff x="680085" y="548640"/>
            <a:chExt cx="10198133" cy="1684020"/>
          </a:xfrm>
        </p:grpSpPr>
        <p:pic>
          <p:nvPicPr>
            <p:cNvPr id="12" name="Рисунок 11"/>
            <p:cNvPicPr>
              <a:picLocks noChangeAspect="1"/>
            </p:cNvPicPr>
            <p:nvPr/>
          </p:nvPicPr>
          <p:blipFill>
            <a:blip r:embed="rId3" cstate="email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colorTemperature colorTemp="7589"/>
                      </a14:imgEffect>
                      <a14:imgEffect>
                        <a14:saturation sat="132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80085" y="548640"/>
              <a:ext cx="1684020" cy="1684020"/>
            </a:xfrm>
            <a:prstGeom prst="rect">
              <a:avLst/>
            </a:prstGeom>
            <a:effectLst>
              <a:glow rad="457200">
                <a:srgbClr val="0099FF">
                  <a:alpha val="10000"/>
                </a:srgbClr>
              </a:glow>
              <a:outerShdw blurRad="228600" dist="152400" dir="8100000" sx="103000" sy="103000" algn="ctr" rotWithShape="0">
                <a:srgbClr val="000000">
                  <a:alpha val="36000"/>
                </a:srgbClr>
              </a:outerShdw>
            </a:effectLst>
          </p:spPr>
        </p:pic>
        <p:sp>
          <p:nvSpPr>
            <p:cNvPr id="13" name="Прямоугольник с двумя скругленными противолежащими углами 12"/>
            <p:cNvSpPr/>
            <p:nvPr/>
          </p:nvSpPr>
          <p:spPr>
            <a:xfrm>
              <a:off x="2514600" y="793432"/>
              <a:ext cx="8363618" cy="1340168"/>
            </a:xfrm>
            <a:prstGeom prst="round2DiagRect">
              <a:avLst/>
            </a:prstGeom>
            <a:gradFill flip="none" rotWithShape="1">
              <a:gsLst>
                <a:gs pos="19000">
                  <a:schemeClr val="tx1">
                    <a:alpha val="35000"/>
                  </a:schemeClr>
                </a:gs>
                <a:gs pos="100000">
                  <a:schemeClr val="tx1">
                    <a:alpha val="70000"/>
                  </a:schemeClr>
                </a:gs>
              </a:gsLst>
              <a:lin ang="2700000" scaled="1"/>
              <a:tileRect/>
            </a:gradFill>
            <a:ln>
              <a:gradFill flip="none" rotWithShape="1">
                <a:gsLst>
                  <a:gs pos="86000">
                    <a:schemeClr val="accent1">
                      <a:lumMod val="5000"/>
                      <a:lumOff val="95000"/>
                      <a:alpha val="23000"/>
                    </a:schemeClr>
                  </a:gs>
                  <a:gs pos="0">
                    <a:schemeClr val="bg1"/>
                  </a:gs>
                </a:gsLst>
                <a:path path="circle">
                  <a:fillToRect l="100000" t="100000"/>
                </a:path>
                <a:tileRect r="-100000" b="-100000"/>
              </a:gradFill>
            </a:ln>
            <a:effectLst>
              <a:glow rad="508000">
                <a:schemeClr val="bg2">
                  <a:alpha val="7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ru-RU" sz="4400">
                <a:latin typeface="Ubuntu" panose="020B0504030602030204" pitchFamily="34" charset="0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2722252" y="1068819"/>
              <a:ext cx="7948314" cy="76793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ru-RU"/>
              </a:defPPr>
              <a:lvl1pPr>
                <a:defRPr b="1">
                  <a:solidFill>
                    <a:schemeClr val="bg1">
                      <a:lumMod val="95000"/>
                    </a:schemeClr>
                  </a:solidFill>
                  <a:latin typeface="Ubuntu Light" panose="020B0304030602030204" pitchFamily="34" charset="0"/>
                </a:defRPr>
              </a:lvl1pPr>
            </a:lstStyle>
            <a:p>
              <a:r>
                <a:rPr lang="ru-RU" dirty="0"/>
                <a:t>Персональные </a:t>
              </a:r>
              <a:r>
                <a:rPr lang="ru-RU" dirty="0" smtClean="0"/>
                <a:t>данные</a:t>
              </a:r>
              <a:r>
                <a:rPr lang="en-US" dirty="0" smtClean="0"/>
                <a:t> </a:t>
              </a:r>
              <a:r>
                <a:rPr lang="ru-RU" b="0" dirty="0" smtClean="0"/>
                <a:t>- </a:t>
              </a:r>
              <a:r>
                <a:rPr lang="ru-RU" b="0" dirty="0"/>
                <a:t>это ФИО, дата рождения, </a:t>
              </a:r>
              <a:r>
                <a:rPr lang="ru-RU" b="0" dirty="0" smtClean="0"/>
                <a:t>домашний</a:t>
              </a:r>
              <a:endParaRPr lang="en-US" b="0" dirty="0" smtClean="0"/>
            </a:p>
            <a:p>
              <a:r>
                <a:rPr lang="ru-RU" b="0" dirty="0" smtClean="0"/>
                <a:t>адрес,</a:t>
              </a:r>
              <a:r>
                <a:rPr lang="en-US" b="0" dirty="0"/>
                <a:t> </a:t>
              </a:r>
              <a:r>
                <a:rPr lang="ru-RU" b="0" dirty="0" smtClean="0"/>
                <a:t>номера</a:t>
              </a:r>
              <a:r>
                <a:rPr lang="en-US" b="0" dirty="0" smtClean="0"/>
                <a:t> </a:t>
              </a:r>
              <a:r>
                <a:rPr lang="ru-RU" b="0" dirty="0" smtClean="0"/>
                <a:t>телефона</a:t>
              </a:r>
              <a:r>
                <a:rPr lang="ru-RU" b="0" dirty="0"/>
                <a:t>,</a:t>
              </a:r>
              <a:r>
                <a:rPr lang="en-US" b="0" dirty="0"/>
                <a:t> </a:t>
              </a:r>
              <a:r>
                <a:rPr lang="ru-RU" b="0" dirty="0"/>
                <a:t>банковских карточек, пароли.</a:t>
              </a:r>
            </a:p>
          </p:txBody>
        </p:sp>
      </p:grpSp>
      <p:sp>
        <p:nvSpPr>
          <p:cNvPr id="15" name="TextBox 14"/>
          <p:cNvSpPr txBox="1"/>
          <p:nvPr/>
        </p:nvSpPr>
        <p:spPr>
          <a:xfrm>
            <a:off x="247650" y="5352871"/>
            <a:ext cx="1135118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>
              <a:defRPr sz="2400">
                <a:solidFill>
                  <a:schemeClr val="bg1">
                    <a:lumMod val="95000"/>
                  </a:schemeClr>
                </a:solidFill>
                <a:latin typeface="Ubuntu Light" panose="020B0304030602030204" pitchFamily="34" charset="0"/>
              </a:defRPr>
            </a:lvl1pPr>
          </a:lstStyle>
          <a:p>
            <a:r>
              <a:rPr lang="ru-RU" dirty="0"/>
              <a:t>Если в Сети у него кто-то попросит номер телефона или адрес, сначала </a:t>
            </a:r>
            <a:r>
              <a:rPr lang="ru-RU" dirty="0" smtClean="0"/>
              <a:t>нужно</a:t>
            </a:r>
            <a:endParaRPr lang="en-US" dirty="0" smtClean="0"/>
          </a:p>
          <a:p>
            <a:r>
              <a:rPr lang="ru-RU" dirty="0" smtClean="0"/>
              <a:t>ответить</a:t>
            </a:r>
            <a:r>
              <a:rPr lang="ru-RU" dirty="0"/>
              <a:t>: </a:t>
            </a:r>
            <a:r>
              <a:rPr lang="ru-RU" b="1" dirty="0">
                <a:latin typeface="Ubuntu" panose="020B0504030602030204" pitchFamily="34" charset="0"/>
              </a:rPr>
              <a:t>«Спрошу разрешения у родителей</a:t>
            </a:r>
            <a:r>
              <a:rPr lang="ru-RU" b="1" dirty="0" smtClean="0">
                <a:latin typeface="Ubuntu" panose="020B0504030602030204" pitchFamily="34" charset="0"/>
              </a:rPr>
              <a:t>»</a:t>
            </a:r>
            <a:r>
              <a:rPr lang="ru-RU" dirty="0" smtClean="0">
                <a:latin typeface="Ubuntu" panose="020B0504030602030204" pitchFamily="34" charset="0"/>
              </a:rPr>
              <a:t>.</a:t>
            </a:r>
            <a:endParaRPr lang="en-US" dirty="0" smtClean="0">
              <a:latin typeface="Ubuntu" panose="020B0504030602030204" pitchFamily="34" charset="0"/>
            </a:endParaRPr>
          </a:p>
          <a:p>
            <a:r>
              <a:rPr lang="ru-RU" dirty="0" smtClean="0"/>
              <a:t>Обычно </a:t>
            </a:r>
            <a:r>
              <a:rPr lang="ru-RU" dirty="0"/>
              <a:t>после такого сообщения мошенники исчезают.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178075" y="182698"/>
            <a:ext cx="735528" cy="764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3925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1030" y="333375"/>
            <a:ext cx="10387780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>
              <a:defRPr sz="6000" b="1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buntu" panose="020B0504030602030204" pitchFamily="34" charset="0"/>
              </a:defRPr>
            </a:lvl1pPr>
          </a:lstStyle>
          <a:p>
            <a:r>
              <a:rPr lang="ru-RU" dirty="0"/>
              <a:t>Не скачивайте </a:t>
            </a:r>
            <a:r>
              <a:rPr lang="ru-RU" dirty="0" smtClean="0"/>
              <a:t>программы</a:t>
            </a:r>
          </a:p>
          <a:p>
            <a:r>
              <a:rPr lang="ru-RU" dirty="0" smtClean="0"/>
              <a:t>с</a:t>
            </a:r>
            <a:r>
              <a:rPr lang="ru-RU" dirty="0"/>
              <a:t> подозрительных сайтов</a:t>
            </a:r>
          </a:p>
        </p:txBody>
      </p:sp>
      <p:grpSp>
        <p:nvGrpSpPr>
          <p:cNvPr id="4" name="Группа 3"/>
          <p:cNvGrpSpPr/>
          <p:nvPr/>
        </p:nvGrpSpPr>
        <p:grpSpPr>
          <a:xfrm>
            <a:off x="152400" y="2441781"/>
            <a:ext cx="10883355" cy="3429000"/>
            <a:chOff x="0" y="2441781"/>
            <a:chExt cx="10883355" cy="3429000"/>
          </a:xfrm>
        </p:grpSpPr>
        <p:sp>
          <p:nvSpPr>
            <p:cNvPr id="16" name="Прямоугольник с двумя скругленными противолежащими углами 15"/>
            <p:cNvSpPr/>
            <p:nvPr/>
          </p:nvSpPr>
          <p:spPr>
            <a:xfrm>
              <a:off x="3230784" y="3498938"/>
              <a:ext cx="7652571" cy="1314688"/>
            </a:xfrm>
            <a:prstGeom prst="round2DiagRect">
              <a:avLst/>
            </a:prstGeom>
            <a:gradFill>
              <a:gsLst>
                <a:gs pos="4000">
                  <a:srgbClr val="FF0066">
                    <a:alpha val="69804"/>
                  </a:srgbClr>
                </a:gs>
                <a:gs pos="100000">
                  <a:srgbClr val="740074">
                    <a:alpha val="83922"/>
                  </a:srgbClr>
                </a:gs>
              </a:gsLst>
              <a:path path="circle">
                <a:fillToRect r="100000" b="100000"/>
              </a:path>
            </a:gradFill>
            <a:ln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alpha val="0"/>
                    </a:schemeClr>
                  </a:gs>
                </a:gsLst>
                <a:lin ang="810000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3612601" y="3556117"/>
              <a:ext cx="7182467" cy="1200329"/>
            </a:xfrm>
            <a:prstGeom prst="rect">
              <a:avLst/>
            </a:prstGeom>
            <a:noFill/>
            <a:effectLst>
              <a:outerShdw blurRad="76200" dir="13500000" sy="23000" kx="1200000" algn="br" rotWithShape="0">
                <a:prstClr val="black">
                  <a:alpha val="20000"/>
                </a:prstClr>
              </a:outerShdw>
            </a:effectLst>
          </p:spPr>
          <p:txBody>
            <a:bodyPr wrap="square" rtlCol="0">
              <a:spAutoFit/>
            </a:bodyPr>
            <a:lstStyle>
              <a:defPPr>
                <a:defRPr lang="ru-RU"/>
              </a:defPPr>
              <a:lvl1pPr>
                <a:defRPr>
                  <a:solidFill>
                    <a:schemeClr val="bg1">
                      <a:lumMod val="95000"/>
                    </a:schemeClr>
                  </a:solidFill>
                  <a:latin typeface="Ubuntu" panose="020B0504030602030204" pitchFamily="34" charset="0"/>
                </a:defRPr>
              </a:lvl1pPr>
            </a:lstStyle>
            <a:p>
              <a:r>
                <a:rPr lang="ru-RU" dirty="0"/>
                <a:t>Скачав программу с </a:t>
              </a:r>
              <a:r>
                <a:rPr lang="ru-RU" dirty="0" smtClean="0"/>
                <a:t>непроверенного сайта, </a:t>
              </a:r>
              <a:r>
                <a:rPr lang="ru-RU" dirty="0"/>
                <a:t>можно легко поймать вирус, из-за которого не только сломается </a:t>
              </a:r>
              <a:r>
                <a:rPr lang="ru-RU" dirty="0" smtClean="0"/>
                <a:t>техника,</a:t>
              </a:r>
              <a:endParaRPr lang="en-US" dirty="0" smtClean="0"/>
            </a:p>
            <a:p>
              <a:r>
                <a:rPr lang="ru-RU" dirty="0" smtClean="0"/>
                <a:t>но </a:t>
              </a:r>
              <a:r>
                <a:rPr lang="ru-RU" dirty="0"/>
                <a:t>и окажутся у злоумышленников номера банковских карт родителей.</a:t>
              </a:r>
            </a:p>
          </p:txBody>
        </p:sp>
        <p:pic>
          <p:nvPicPr>
            <p:cNvPr id="3" name="Рисунок 2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2441781"/>
              <a:ext cx="4676424" cy="3429000"/>
            </a:xfrm>
            <a:prstGeom prst="rect">
              <a:avLst/>
            </a:prstGeom>
          </p:spPr>
        </p:pic>
      </p:grpSp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178075" y="182698"/>
            <a:ext cx="735528" cy="764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815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с двумя скругленными противолежащими углами 10"/>
          <p:cNvSpPr/>
          <p:nvPr/>
        </p:nvSpPr>
        <p:spPr>
          <a:xfrm>
            <a:off x="-273016" y="4557240"/>
            <a:ext cx="1215958" cy="1200329"/>
          </a:xfrm>
          <a:prstGeom prst="round2DiagRect">
            <a:avLst/>
          </a:prstGeom>
          <a:gradFill flip="none" rotWithShape="1">
            <a:gsLst>
              <a:gs pos="0">
                <a:srgbClr val="FF0000"/>
              </a:gs>
              <a:gs pos="100000">
                <a:srgbClr val="740074">
                  <a:alpha val="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201030" y="333375"/>
            <a:ext cx="8156400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>
              <a:defRPr sz="6000" b="1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buntu" panose="020B0504030602030204" pitchFamily="34" charset="0"/>
              </a:defRPr>
            </a:lvl1pPr>
          </a:lstStyle>
          <a:p>
            <a:r>
              <a:rPr lang="ru-RU" dirty="0" smtClean="0"/>
              <a:t>Не ставьте геометки</a:t>
            </a:r>
          </a:p>
          <a:p>
            <a:r>
              <a:rPr lang="ru-RU" dirty="0" smtClean="0"/>
              <a:t>под фото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37400" y="797351"/>
            <a:ext cx="5854700" cy="58547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01030" y="2806700"/>
            <a:ext cx="762901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>
              <a:defRPr sz="2400">
                <a:solidFill>
                  <a:schemeClr val="bg1">
                    <a:lumMod val="95000"/>
                  </a:schemeClr>
                </a:solidFill>
                <a:latin typeface="Ubuntu Light" panose="020B0304030602030204" pitchFamily="34" charset="0"/>
              </a:defRPr>
            </a:lvl1pPr>
          </a:lstStyle>
          <a:p>
            <a:r>
              <a:rPr lang="ru-RU" dirty="0"/>
              <a:t>По ним злоумышленники легко узнают, где живёт </a:t>
            </a:r>
            <a:r>
              <a:rPr lang="ru-RU" dirty="0" smtClean="0"/>
              <a:t>и</a:t>
            </a:r>
            <a:endParaRPr lang="en-US" dirty="0" smtClean="0"/>
          </a:p>
          <a:p>
            <a:r>
              <a:rPr lang="ru-RU" dirty="0" smtClean="0"/>
              <a:t>учится </a:t>
            </a:r>
            <a:r>
              <a:rPr lang="ru-RU" dirty="0"/>
              <a:t>человек.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01030" y="4531840"/>
            <a:ext cx="849623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>
              <a:defRPr sz="2400">
                <a:solidFill>
                  <a:schemeClr val="bg1">
                    <a:lumMod val="95000"/>
                  </a:schemeClr>
                </a:solidFill>
                <a:latin typeface="Ubuntu Light" panose="020B0304030602030204" pitchFamily="34" charset="0"/>
              </a:defRPr>
            </a:lvl1pPr>
          </a:lstStyle>
          <a:p>
            <a:r>
              <a:rPr lang="ru-RU" b="1" dirty="0"/>
              <a:t>Р</a:t>
            </a:r>
            <a:r>
              <a:rPr lang="ru-RU" b="1" dirty="0" smtClean="0"/>
              <a:t>ассказывать </a:t>
            </a:r>
            <a:r>
              <a:rPr lang="ru-RU" b="1" dirty="0"/>
              <a:t>о каждом </a:t>
            </a:r>
            <a:r>
              <a:rPr lang="ru-RU" b="1" dirty="0" smtClean="0"/>
              <a:t>своем </a:t>
            </a:r>
            <a:r>
              <a:rPr lang="ru-RU" b="1" dirty="0"/>
              <a:t>перемещении и </a:t>
            </a:r>
            <a:r>
              <a:rPr lang="ru-RU" b="1" dirty="0" smtClean="0"/>
              <a:t>особенно</a:t>
            </a:r>
            <a:endParaRPr lang="en-US" b="1" dirty="0" smtClean="0"/>
          </a:p>
          <a:p>
            <a:r>
              <a:rPr lang="ru-RU" b="1" dirty="0" smtClean="0"/>
              <a:t>указывать </a:t>
            </a:r>
            <a:r>
              <a:rPr lang="ru-RU" b="1" dirty="0"/>
              <a:t>домашний адрес или номер своей школы </a:t>
            </a:r>
            <a:r>
              <a:rPr lang="ru-RU" b="1" dirty="0" smtClean="0"/>
              <a:t>в</a:t>
            </a:r>
            <a:endParaRPr lang="en-US" b="1" dirty="0" smtClean="0"/>
          </a:p>
          <a:p>
            <a:r>
              <a:rPr lang="ru-RU" b="1" dirty="0" smtClean="0"/>
              <a:t>социальных </a:t>
            </a:r>
            <a:r>
              <a:rPr lang="ru-RU" b="1" dirty="0"/>
              <a:t>сетях не </a:t>
            </a:r>
            <a:r>
              <a:rPr lang="ru-RU" b="1" dirty="0" smtClean="0"/>
              <a:t>стоит</a:t>
            </a:r>
            <a:endParaRPr lang="ru-RU" b="1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178075" y="182698"/>
            <a:ext cx="735528" cy="764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4707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с двумя скругленными противолежащими углами 10"/>
          <p:cNvSpPr/>
          <p:nvPr/>
        </p:nvSpPr>
        <p:spPr>
          <a:xfrm>
            <a:off x="-273016" y="4748325"/>
            <a:ext cx="1215958" cy="1200329"/>
          </a:xfrm>
          <a:prstGeom prst="round2DiagRect">
            <a:avLst/>
          </a:prstGeom>
          <a:gradFill flip="none" rotWithShape="1">
            <a:gsLst>
              <a:gs pos="0">
                <a:srgbClr val="FF0000"/>
              </a:gs>
              <a:gs pos="100000">
                <a:srgbClr val="740074">
                  <a:alpha val="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201030" y="333375"/>
            <a:ext cx="8332730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>
              <a:defRPr sz="6000" b="1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buntu" panose="020B0504030602030204" pitchFamily="34" charset="0"/>
              </a:defRPr>
            </a:lvl1pPr>
          </a:lstStyle>
          <a:p>
            <a:r>
              <a:rPr lang="ru-RU" dirty="0" smtClean="0"/>
              <a:t>Не верьте в быстрый</a:t>
            </a:r>
          </a:p>
          <a:p>
            <a:r>
              <a:rPr lang="ru-RU" dirty="0"/>
              <a:t>и</a:t>
            </a:r>
            <a:r>
              <a:rPr lang="ru-RU" dirty="0" smtClean="0"/>
              <a:t> лёгкий заработок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201030" y="2730500"/>
            <a:ext cx="885210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>
              <a:defRPr sz="2400">
                <a:solidFill>
                  <a:schemeClr val="bg1">
                    <a:lumMod val="95000"/>
                  </a:schemeClr>
                </a:solidFill>
                <a:latin typeface="Ubuntu Light" panose="020B0304030602030204" pitchFamily="34" charset="0"/>
              </a:defRPr>
            </a:lvl1pPr>
          </a:lstStyle>
          <a:p>
            <a:r>
              <a:rPr lang="ru-RU" dirty="0"/>
              <a:t>Стремление найти подработку и самому заработать </a:t>
            </a:r>
            <a:r>
              <a:rPr lang="ru-RU" dirty="0" smtClean="0"/>
              <a:t>деньги</a:t>
            </a:r>
            <a:endParaRPr lang="en-US" dirty="0" smtClean="0"/>
          </a:p>
          <a:p>
            <a:r>
              <a:rPr lang="ru-RU" dirty="0" smtClean="0"/>
              <a:t>— </a:t>
            </a:r>
            <a:r>
              <a:rPr lang="ru-RU" dirty="0"/>
              <a:t>это </a:t>
            </a:r>
            <a:r>
              <a:rPr lang="ru-RU" dirty="0" smtClean="0"/>
              <a:t>похвально;</a:t>
            </a: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34000" y="333375"/>
            <a:ext cx="6858000" cy="685800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201029" y="3695012"/>
            <a:ext cx="870462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>
              <a:defRPr sz="2400">
                <a:solidFill>
                  <a:schemeClr val="bg1">
                    <a:lumMod val="95000"/>
                  </a:schemeClr>
                </a:solidFill>
                <a:latin typeface="Ubuntu Light" panose="020B0304030602030204" pitchFamily="34" charset="0"/>
              </a:defRPr>
            </a:lvl1pPr>
          </a:lstStyle>
          <a:p>
            <a:r>
              <a:rPr lang="ru-RU" dirty="0"/>
              <a:t>Помните, что порядочный работодатель не будет </a:t>
            </a:r>
            <a:r>
              <a:rPr lang="ru-RU" dirty="0" smtClean="0"/>
              <a:t>просить</a:t>
            </a:r>
            <a:endParaRPr lang="en-US" dirty="0" smtClean="0"/>
          </a:p>
          <a:p>
            <a:r>
              <a:rPr lang="ru-RU" dirty="0" smtClean="0"/>
              <a:t>перевести </a:t>
            </a:r>
            <a:r>
              <a:rPr lang="ru-RU" dirty="0"/>
              <a:t>деньги перед оформлением на </a:t>
            </a:r>
            <a:r>
              <a:rPr lang="ru-RU" dirty="0" smtClean="0"/>
              <a:t>работу;</a:t>
            </a:r>
            <a:endParaRPr lang="ru-RU" dirty="0"/>
          </a:p>
        </p:txBody>
      </p:sp>
      <p:sp>
        <p:nvSpPr>
          <p:cNvPr id="13" name="TextBox 12"/>
          <p:cNvSpPr txBox="1"/>
          <p:nvPr/>
        </p:nvSpPr>
        <p:spPr>
          <a:xfrm>
            <a:off x="201029" y="4717261"/>
            <a:ext cx="652774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>
              <a:defRPr sz="2400">
                <a:solidFill>
                  <a:schemeClr val="bg1">
                    <a:lumMod val="95000"/>
                  </a:schemeClr>
                </a:solidFill>
                <a:latin typeface="Ubuntu Light" panose="020B0304030602030204" pitchFamily="34" charset="0"/>
              </a:defRPr>
            </a:lvl1pPr>
          </a:lstStyle>
          <a:p>
            <a:r>
              <a:rPr lang="ru-RU" dirty="0"/>
              <a:t>И ещё — что нельзя верить </a:t>
            </a:r>
            <a:r>
              <a:rPr lang="ru-RU" dirty="0" smtClean="0"/>
              <a:t>предложениям</a:t>
            </a:r>
            <a:endParaRPr lang="en-US" dirty="0" smtClean="0"/>
          </a:p>
          <a:p>
            <a:r>
              <a:rPr lang="ru-RU" dirty="0" smtClean="0"/>
              <a:t>заработать</a:t>
            </a:r>
            <a:r>
              <a:rPr lang="en-US" dirty="0" smtClean="0"/>
              <a:t> </a:t>
            </a:r>
            <a:r>
              <a:rPr lang="ru-RU" dirty="0" smtClean="0"/>
              <a:t>сразу </a:t>
            </a:r>
            <a:r>
              <a:rPr lang="ru-RU" dirty="0"/>
              <a:t>много </a:t>
            </a:r>
            <a:r>
              <a:rPr lang="ru-RU" dirty="0" smtClean="0"/>
              <a:t>денег,</a:t>
            </a:r>
            <a:endParaRPr lang="en-US" dirty="0" smtClean="0"/>
          </a:p>
          <a:p>
            <a:r>
              <a:rPr lang="ru-RU" dirty="0" smtClean="0"/>
              <a:t>практически</a:t>
            </a:r>
            <a:r>
              <a:rPr lang="en-US" dirty="0" smtClean="0"/>
              <a:t> </a:t>
            </a:r>
            <a:r>
              <a:rPr lang="ru-RU" dirty="0" smtClean="0"/>
              <a:t>ничего</a:t>
            </a:r>
            <a:r>
              <a:rPr lang="en-US" dirty="0" smtClean="0"/>
              <a:t> </a:t>
            </a:r>
            <a:r>
              <a:rPr lang="ru-RU" dirty="0" smtClean="0"/>
              <a:t>не </a:t>
            </a:r>
            <a:r>
              <a:rPr lang="ru-RU" dirty="0"/>
              <a:t>делая.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178075" y="182698"/>
            <a:ext cx="735528" cy="764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1947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1030" y="333375"/>
            <a:ext cx="10594567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>
              <a:defRPr sz="6000" b="1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buntu" panose="020B0504030602030204" pitchFamily="34" charset="0"/>
              </a:defRPr>
            </a:lvl1pPr>
          </a:lstStyle>
          <a:p>
            <a:r>
              <a:rPr lang="ru-RU" dirty="0"/>
              <a:t>Не </a:t>
            </a:r>
            <a:r>
              <a:rPr lang="ru-RU" dirty="0" smtClean="0"/>
              <a:t>доверяйте сообщениям</a:t>
            </a:r>
          </a:p>
          <a:p>
            <a:r>
              <a:rPr lang="ru-RU" dirty="0"/>
              <a:t>о</a:t>
            </a:r>
            <a:r>
              <a:rPr lang="ru-RU" dirty="0" smtClean="0"/>
              <a:t> крупном выигрыше</a:t>
            </a:r>
            <a:endParaRPr lang="ru-RU" dirty="0"/>
          </a:p>
        </p:txBody>
      </p:sp>
      <p:grpSp>
        <p:nvGrpSpPr>
          <p:cNvPr id="5" name="Группа 4"/>
          <p:cNvGrpSpPr/>
          <p:nvPr/>
        </p:nvGrpSpPr>
        <p:grpSpPr>
          <a:xfrm>
            <a:off x="571500" y="2314781"/>
            <a:ext cx="10769668" cy="3429000"/>
            <a:chOff x="152400" y="2073481"/>
            <a:chExt cx="10769668" cy="3429000"/>
          </a:xfrm>
        </p:grpSpPr>
        <p:sp>
          <p:nvSpPr>
            <p:cNvPr id="16" name="Прямоугольник с двумя скругленными противолежащими углами 15"/>
            <p:cNvSpPr/>
            <p:nvPr/>
          </p:nvSpPr>
          <p:spPr>
            <a:xfrm>
              <a:off x="3383185" y="3130638"/>
              <a:ext cx="6929216" cy="1314688"/>
            </a:xfrm>
            <a:prstGeom prst="round2DiagRect">
              <a:avLst/>
            </a:prstGeom>
            <a:gradFill>
              <a:gsLst>
                <a:gs pos="4000">
                  <a:srgbClr val="FF0066">
                    <a:alpha val="69804"/>
                  </a:srgbClr>
                </a:gs>
                <a:gs pos="100000">
                  <a:srgbClr val="740074">
                    <a:alpha val="83922"/>
                  </a:srgbClr>
                </a:gs>
              </a:gsLst>
              <a:path path="circle">
                <a:fillToRect r="100000" b="100000"/>
              </a:path>
            </a:gradFill>
            <a:ln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alpha val="0"/>
                    </a:schemeClr>
                  </a:gs>
                </a:gsLst>
                <a:lin ang="810000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3739601" y="3313616"/>
              <a:ext cx="7182467" cy="923330"/>
            </a:xfrm>
            <a:prstGeom prst="rect">
              <a:avLst/>
            </a:prstGeom>
            <a:noFill/>
            <a:effectLst>
              <a:outerShdw blurRad="76200" dir="13500000" sy="23000" kx="1200000" algn="br" rotWithShape="0">
                <a:prstClr val="black">
                  <a:alpha val="20000"/>
                </a:prstClr>
              </a:outerShdw>
            </a:effectLst>
          </p:spPr>
          <p:txBody>
            <a:bodyPr wrap="square" rtlCol="0">
              <a:spAutoFit/>
            </a:bodyPr>
            <a:lstStyle>
              <a:defPPr>
                <a:defRPr lang="ru-RU"/>
              </a:defPPr>
              <a:lvl1pPr>
                <a:defRPr>
                  <a:solidFill>
                    <a:schemeClr val="bg1">
                      <a:lumMod val="95000"/>
                    </a:schemeClr>
                  </a:solidFill>
                  <a:latin typeface="Ubuntu" panose="020B0504030602030204" pitchFamily="34" charset="0"/>
                </a:defRPr>
              </a:lvl1pPr>
            </a:lstStyle>
            <a:p>
              <a:r>
                <a:rPr lang="ru-RU" dirty="0"/>
                <a:t>Неожиданное сообщение о крупном выигрыше, который </a:t>
              </a:r>
              <a:endParaRPr lang="ru-RU" dirty="0" smtClean="0"/>
            </a:p>
            <a:p>
              <a:r>
                <a:rPr lang="ru-RU" dirty="0" smtClean="0"/>
                <a:t>можно </a:t>
              </a:r>
              <a:r>
                <a:rPr lang="ru-RU" dirty="0"/>
                <a:t>получить после оплаты комиссии, тоже должно </a:t>
              </a:r>
              <a:endParaRPr lang="ru-RU" dirty="0" smtClean="0"/>
            </a:p>
            <a:p>
              <a:r>
                <a:rPr lang="ru-RU" dirty="0" smtClean="0"/>
                <a:t>вызывать </a:t>
              </a:r>
              <a:r>
                <a:rPr lang="ru-RU" dirty="0"/>
                <a:t>подозрение.</a:t>
              </a:r>
            </a:p>
          </p:txBody>
        </p:sp>
        <p:pic>
          <p:nvPicPr>
            <p:cNvPr id="3" name="Рисунок 2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52400" y="2073481"/>
              <a:ext cx="4676423" cy="3429000"/>
            </a:xfrm>
            <a:prstGeom prst="rect">
              <a:avLst/>
            </a:prstGeom>
          </p:spPr>
        </p:pic>
      </p:grpSp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178075" y="182698"/>
            <a:ext cx="735528" cy="764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2497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с двумя скругленными противолежащими углами 12"/>
          <p:cNvSpPr/>
          <p:nvPr/>
        </p:nvSpPr>
        <p:spPr>
          <a:xfrm>
            <a:off x="-273016" y="4677328"/>
            <a:ext cx="1215958" cy="1569660"/>
          </a:xfrm>
          <a:prstGeom prst="round2DiagRect">
            <a:avLst/>
          </a:prstGeom>
          <a:gradFill flip="none" rotWithShape="1">
            <a:gsLst>
              <a:gs pos="0">
                <a:srgbClr val="FF0000"/>
              </a:gs>
              <a:gs pos="100000">
                <a:srgbClr val="740074">
                  <a:alpha val="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201030" y="333375"/>
            <a:ext cx="10815781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>
              <a:defRPr sz="6000" b="1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buntu" panose="020B0504030602030204" pitchFamily="34" charset="0"/>
              </a:defRPr>
            </a:lvl1pPr>
          </a:lstStyle>
          <a:p>
            <a:r>
              <a:rPr lang="ru-RU" dirty="0"/>
              <a:t>Не </a:t>
            </a:r>
            <a:r>
              <a:rPr lang="ru-RU" dirty="0" smtClean="0"/>
              <a:t>верьте всему, что пишут</a:t>
            </a:r>
          </a:p>
          <a:p>
            <a:r>
              <a:rPr lang="ru-RU" dirty="0"/>
              <a:t>в</a:t>
            </a:r>
            <a:r>
              <a:rPr lang="ru-RU" dirty="0" smtClean="0"/>
              <a:t> сообщениях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65900" y="914400"/>
            <a:ext cx="6858000" cy="6858000"/>
          </a:xfrm>
          <a:prstGeom prst="rect">
            <a:avLst/>
          </a:prstGeom>
        </p:spPr>
      </p:pic>
      <p:grpSp>
        <p:nvGrpSpPr>
          <p:cNvPr id="7" name="Группа 6"/>
          <p:cNvGrpSpPr/>
          <p:nvPr/>
        </p:nvGrpSpPr>
        <p:grpSpPr>
          <a:xfrm>
            <a:off x="310835" y="3198583"/>
            <a:ext cx="8270213" cy="698501"/>
            <a:chOff x="310835" y="3809999"/>
            <a:chExt cx="8270213" cy="698501"/>
          </a:xfrm>
        </p:grpSpPr>
        <p:sp>
          <p:nvSpPr>
            <p:cNvPr id="9" name="Прямоугольник с двумя скругленными противолежащими углами 8"/>
            <p:cNvSpPr/>
            <p:nvPr/>
          </p:nvSpPr>
          <p:spPr>
            <a:xfrm>
              <a:off x="334962" y="3809999"/>
              <a:ext cx="8135937" cy="698501"/>
            </a:xfrm>
            <a:prstGeom prst="round2DiagRect">
              <a:avLst/>
            </a:prstGeom>
            <a:gradFill flip="none" rotWithShape="1">
              <a:gsLst>
                <a:gs pos="0">
                  <a:srgbClr val="3366FF">
                    <a:alpha val="85000"/>
                  </a:srgbClr>
                </a:gs>
                <a:gs pos="100000">
                  <a:srgbClr val="9900CC">
                    <a:alpha val="42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alpha val="0"/>
                    </a:schemeClr>
                  </a:gs>
                </a:gsLst>
                <a:lin ang="810000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310835" y="3939608"/>
              <a:ext cx="8270213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000" dirty="0">
                  <a:solidFill>
                    <a:schemeClr val="bg1">
                      <a:lumMod val="95000"/>
                    </a:schemeClr>
                  </a:solidFill>
                  <a:latin typeface="Ubuntu" panose="020B0504030602030204" pitchFamily="34" charset="0"/>
                </a:rPr>
                <a:t>«Пополнял счёт и ошибся номером, верните, пожалуйста, деньги»</a:t>
              </a:r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201030" y="4947922"/>
            <a:ext cx="551304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>
              <a:defRPr sz="2400">
                <a:solidFill>
                  <a:schemeClr val="bg1">
                    <a:lumMod val="95000"/>
                  </a:schemeClr>
                </a:solidFill>
                <a:latin typeface="Ubuntu Light" panose="020B0304030602030204" pitchFamily="34" charset="0"/>
              </a:defRPr>
            </a:lvl1pPr>
          </a:lstStyle>
          <a:p>
            <a:r>
              <a:rPr lang="ru-RU" dirty="0" smtClean="0"/>
              <a:t>Если вы получили такое сообщение,</a:t>
            </a:r>
          </a:p>
          <a:p>
            <a:r>
              <a:rPr lang="ru-RU" dirty="0" smtClean="0"/>
              <a:t>расскажите об этом родителям.</a:t>
            </a:r>
            <a:endParaRPr lang="ru-RU" dirty="0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178075" y="182698"/>
            <a:ext cx="735528" cy="764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9912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Группа 15"/>
          <p:cNvGrpSpPr/>
          <p:nvPr/>
        </p:nvGrpSpPr>
        <p:grpSpPr>
          <a:xfrm>
            <a:off x="2167023" y="32161"/>
            <a:ext cx="8053396" cy="1153344"/>
            <a:chOff x="2167023" y="32161"/>
            <a:chExt cx="8053396" cy="1153344"/>
          </a:xfrm>
        </p:grpSpPr>
        <p:sp>
          <p:nvSpPr>
            <p:cNvPr id="3" name="Прямоугольник с двумя скругленными противолежащими углами 2"/>
            <p:cNvSpPr/>
            <p:nvPr/>
          </p:nvSpPr>
          <p:spPr>
            <a:xfrm>
              <a:off x="2167023" y="448034"/>
              <a:ext cx="7857955" cy="453348"/>
            </a:xfrm>
            <a:prstGeom prst="round2DiagRect">
              <a:avLst/>
            </a:prstGeom>
            <a:gradFill flip="none" rotWithShape="1">
              <a:gsLst>
                <a:gs pos="53000">
                  <a:schemeClr val="tx1">
                    <a:alpha val="53000"/>
                  </a:schemeClr>
                </a:gs>
                <a:gs pos="0">
                  <a:schemeClr val="tx1">
                    <a:alpha val="25000"/>
                  </a:schemeClr>
                </a:gs>
                <a:gs pos="100000">
                  <a:schemeClr val="tx1">
                    <a:alpha val="35000"/>
                  </a:schemeClr>
                </a:gs>
              </a:gsLst>
              <a:lin ang="2700000" scaled="1"/>
              <a:tileRect/>
            </a:gradFill>
            <a:ln>
              <a:gradFill flip="none" rotWithShape="1">
                <a:gsLst>
                  <a:gs pos="0">
                    <a:schemeClr val="bg1"/>
                  </a:gs>
                  <a:gs pos="100000">
                    <a:schemeClr val="bg1"/>
                  </a:gs>
                  <a:gs pos="50000">
                    <a:schemeClr val="bg1">
                      <a:alpha val="0"/>
                    </a:schemeClr>
                  </a:gs>
                </a:gsLst>
                <a:path path="circle">
                  <a:fillToRect r="100000" b="100000"/>
                </a:path>
                <a:tileRect l="-100000" t="-100000"/>
              </a:gradFill>
            </a:ln>
            <a:effectLst>
              <a:glow rad="508000">
                <a:schemeClr val="bg2">
                  <a:alpha val="7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2" name="Рисунок 1"/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367482" y="32161"/>
              <a:ext cx="1153994" cy="115334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" name="TextBox 11"/>
            <p:cNvSpPr txBox="1"/>
            <p:nvPr/>
          </p:nvSpPr>
          <p:spPr>
            <a:xfrm>
              <a:off x="2362464" y="395904"/>
              <a:ext cx="3151024" cy="523220"/>
            </a:xfrm>
            <a:prstGeom prst="rect">
              <a:avLst/>
            </a:prstGeom>
            <a:noFill/>
            <a:effectLst>
              <a:softEdge rad="0"/>
            </a:effectLst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800" b="1" kern="900" dirty="0" smtClean="0">
                  <a:solidFill>
                    <a:schemeClr val="bg1">
                      <a:lumMod val="95000"/>
                    </a:schemeClr>
                  </a:solidFill>
                  <a:latin typeface="Ubuntu" panose="020B0504030602030204" pitchFamily="34" charset="0"/>
                  <a:ea typeface="Roboto" panose="02000000000000000000" pitchFamily="2" charset="0"/>
                  <a:cs typeface="Courier New" panose="02070309020205020404" pitchFamily="49" charset="0"/>
                </a:rPr>
                <a:t>БЕЗОПАСНОС</a:t>
              </a:r>
              <a:r>
                <a:rPr lang="ru-RU" sz="2800" b="1" kern="900" dirty="0">
                  <a:solidFill>
                    <a:schemeClr val="bg1">
                      <a:lumMod val="95000"/>
                    </a:schemeClr>
                  </a:solidFill>
                  <a:latin typeface="Ubuntu" panose="020B0504030602030204" pitchFamily="34" charset="0"/>
                  <a:ea typeface="Roboto" panose="02000000000000000000" pitchFamily="2" charset="0"/>
                  <a:cs typeface="Courier New" panose="02070309020205020404" pitchFamily="49" charset="0"/>
                </a:rPr>
                <a:t>Т</a:t>
              </a:r>
              <a:r>
                <a:rPr lang="ru-RU" sz="2800" b="1" kern="900" dirty="0" smtClean="0">
                  <a:solidFill>
                    <a:schemeClr val="bg1">
                      <a:lumMod val="95000"/>
                    </a:schemeClr>
                  </a:solidFill>
                  <a:latin typeface="Ubuntu" panose="020B0504030602030204" pitchFamily="34" charset="0"/>
                  <a:ea typeface="Roboto" panose="02000000000000000000" pitchFamily="2" charset="0"/>
                  <a:cs typeface="Courier New" panose="02070309020205020404" pitchFamily="49" charset="0"/>
                </a:rPr>
                <a:t>Ь</a:t>
              </a:r>
              <a:endParaRPr lang="ru-RU" sz="2800" b="1" kern="900" dirty="0">
                <a:solidFill>
                  <a:schemeClr val="bg1">
                    <a:lumMod val="95000"/>
                  </a:schemeClr>
                </a:solidFill>
                <a:latin typeface="Ubuntu" panose="020B0504030602030204" pitchFamily="34" charset="0"/>
                <a:ea typeface="Roboto" panose="02000000000000000000" pitchFamily="2" charset="0"/>
                <a:cs typeface="Courier New" panose="02070309020205020404" pitchFamily="49" charset="0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6393968" y="395904"/>
              <a:ext cx="3826451" cy="523220"/>
            </a:xfrm>
            <a:prstGeom prst="rect">
              <a:avLst/>
            </a:prstGeom>
            <a:noFill/>
            <a:effectLst>
              <a:softEdge rad="0"/>
            </a:effectLst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800" b="1" kern="900" dirty="0" smtClean="0">
                  <a:solidFill>
                    <a:schemeClr val="bg1">
                      <a:lumMod val="95000"/>
                    </a:schemeClr>
                  </a:solidFill>
                  <a:latin typeface="Ubuntu" panose="020B0504030602030204" pitchFamily="34" charset="0"/>
                  <a:ea typeface="Roboto" panose="02000000000000000000" pitchFamily="2" charset="0"/>
                  <a:cs typeface="Courier New" panose="02070309020205020404" pitchFamily="49" charset="0"/>
                </a:rPr>
                <a:t>В СЕТИ ИНТЕРНЕТ</a:t>
              </a:r>
              <a:endParaRPr lang="ru-RU" sz="2800" kern="900" dirty="0">
                <a:solidFill>
                  <a:schemeClr val="bg1">
                    <a:lumMod val="95000"/>
                  </a:schemeClr>
                </a:solidFill>
                <a:latin typeface="Ubuntu" panose="020B0504030602030204" pitchFamily="34" charset="0"/>
                <a:ea typeface="Roboto" panose="02000000000000000000" pitchFamily="2" charset="0"/>
                <a:cs typeface="Courier New" panose="02070309020205020404" pitchFamily="49" charset="0"/>
              </a:endParaRPr>
            </a:p>
          </p:txBody>
        </p:sp>
      </p:grpSp>
      <p:grpSp>
        <p:nvGrpSpPr>
          <p:cNvPr id="15" name="Группа 14"/>
          <p:cNvGrpSpPr/>
          <p:nvPr/>
        </p:nvGrpSpPr>
        <p:grpSpPr>
          <a:xfrm>
            <a:off x="2279258" y="1693868"/>
            <a:ext cx="7497292" cy="3080772"/>
            <a:chOff x="2389658" y="1693868"/>
            <a:chExt cx="7497292" cy="3080772"/>
          </a:xfrm>
        </p:grpSpPr>
        <p:sp>
          <p:nvSpPr>
            <p:cNvPr id="11" name="Прямоугольник с двумя скругленными противолежащими углами 10"/>
            <p:cNvSpPr/>
            <p:nvPr/>
          </p:nvSpPr>
          <p:spPr>
            <a:xfrm>
              <a:off x="3362325" y="2438400"/>
              <a:ext cx="6524625" cy="2095500"/>
            </a:xfrm>
            <a:prstGeom prst="round2DiagRect">
              <a:avLst/>
            </a:prstGeom>
            <a:gradFill flip="none" rotWithShape="1">
              <a:gsLst>
                <a:gs pos="19000">
                  <a:schemeClr val="tx1">
                    <a:alpha val="53000"/>
                  </a:schemeClr>
                </a:gs>
                <a:gs pos="100000">
                  <a:schemeClr val="tx1">
                    <a:alpha val="35000"/>
                  </a:schemeClr>
                </a:gs>
              </a:gsLst>
              <a:lin ang="2700000" scaled="1"/>
              <a:tileRect/>
            </a:gradFill>
            <a:ln>
              <a:gradFill flip="none" rotWithShape="1">
                <a:gsLst>
                  <a:gs pos="86000">
                    <a:schemeClr val="accent1">
                      <a:lumMod val="5000"/>
                      <a:lumOff val="95000"/>
                      <a:alpha val="23000"/>
                    </a:schemeClr>
                  </a:gs>
                  <a:gs pos="0">
                    <a:schemeClr val="bg1"/>
                  </a:gs>
                </a:gsLst>
                <a:path path="circle">
                  <a:fillToRect l="100000" t="100000"/>
                </a:path>
                <a:tileRect r="-100000" b="-100000"/>
              </a:gradFill>
            </a:ln>
            <a:effectLst>
              <a:glow rad="508000">
                <a:schemeClr val="bg2">
                  <a:alpha val="7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ru-RU" sz="4400" dirty="0">
                <a:latin typeface="Ubuntu" panose="020B0504030602030204" pitchFamily="34" charset="0"/>
              </a:endParaRPr>
            </a:p>
          </p:txBody>
        </p:sp>
        <p:grpSp>
          <p:nvGrpSpPr>
            <p:cNvPr id="7" name="Группа 6"/>
            <p:cNvGrpSpPr/>
            <p:nvPr/>
          </p:nvGrpSpPr>
          <p:grpSpPr>
            <a:xfrm>
              <a:off x="2389658" y="1693868"/>
              <a:ext cx="1409720" cy="3080772"/>
              <a:chOff x="2389658" y="1693868"/>
              <a:chExt cx="1409720" cy="3080772"/>
            </a:xfrm>
          </p:grpSpPr>
          <p:sp>
            <p:nvSpPr>
              <p:cNvPr id="9" name="Овал 8"/>
              <p:cNvSpPr/>
              <p:nvPr/>
            </p:nvSpPr>
            <p:spPr>
              <a:xfrm rot="1721633">
                <a:off x="2389658" y="4264741"/>
                <a:ext cx="1409720" cy="329282"/>
              </a:xfrm>
              <a:prstGeom prst="ellipse">
                <a:avLst/>
              </a:prstGeom>
              <a:solidFill>
                <a:schemeClr val="bg1">
                  <a:alpha val="23000"/>
                </a:schemeClr>
              </a:solidFill>
              <a:effectLst>
                <a:softEdge rad="635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pic>
            <p:nvPicPr>
              <p:cNvPr id="8" name="Рисунок 7"/>
              <p:cNvPicPr>
                <a:picLocks noChangeAspect="1"/>
              </p:cNvPicPr>
              <p:nvPr/>
            </p:nvPicPr>
            <p:blipFill rotWithShape="1"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2484000" y="1693868"/>
                <a:ext cx="1224000" cy="3080772"/>
              </a:xfrm>
              <a:prstGeom prst="rect">
                <a:avLst/>
              </a:prstGeom>
            </p:spPr>
          </p:pic>
        </p:grpSp>
        <p:sp>
          <p:nvSpPr>
            <p:cNvPr id="4" name="TextBox 3"/>
            <p:cNvSpPr txBox="1"/>
            <p:nvPr/>
          </p:nvSpPr>
          <p:spPr>
            <a:xfrm>
              <a:off x="4143844" y="3311044"/>
              <a:ext cx="496158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ru-RU" sz="3200" dirty="0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3763383" y="3063149"/>
              <a:ext cx="5878789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4000" b="1" dirty="0" smtClean="0">
                  <a:solidFill>
                    <a:schemeClr val="bg1">
                      <a:lumMod val="95000"/>
                    </a:schemeClr>
                  </a:solidFill>
                </a:rPr>
                <a:t>СПАСИБО ЗА ВНИМАНИЕ!</a:t>
              </a:r>
              <a:endParaRPr lang="ru-RU" sz="4000" dirty="0">
                <a:solidFill>
                  <a:schemeClr val="bg1">
                    <a:lumMod val="95000"/>
                  </a:schemeClr>
                </a:solidFill>
              </a:endParaRPr>
            </a:p>
          </p:txBody>
        </p:sp>
      </p:grpSp>
      <p:pic>
        <p:nvPicPr>
          <p:cNvPr id="17" name="Рисунок 16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178075" y="182698"/>
            <a:ext cx="735528" cy="764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6281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350</TotalTime>
  <Words>396</Words>
  <Application>Microsoft Office PowerPoint</Application>
  <PresentationFormat>Произвольный</PresentationFormat>
  <Paragraphs>125</Paragraphs>
  <Slides>15</Slides>
  <Notes>9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Воликова Анастасия Антоновна</dc:creator>
  <cp:lastModifiedBy>User</cp:lastModifiedBy>
  <cp:revision>8</cp:revision>
  <dcterms:created xsi:type="dcterms:W3CDTF">2022-05-23T15:05:30Z</dcterms:created>
  <dcterms:modified xsi:type="dcterms:W3CDTF">2024-10-30T04:12:40Z</dcterms:modified>
</cp:coreProperties>
</file>